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handoutMasterIdLst>
    <p:handoutMasterId r:id="rId47"/>
  </p:handoutMasterIdLst>
  <p:sldIdLst>
    <p:sldId id="256" r:id="rId2"/>
    <p:sldId id="275" r:id="rId3"/>
    <p:sldId id="286" r:id="rId4"/>
    <p:sldId id="285" r:id="rId5"/>
    <p:sldId id="287" r:id="rId6"/>
    <p:sldId id="277" r:id="rId7"/>
    <p:sldId id="288" r:id="rId8"/>
    <p:sldId id="278" r:id="rId9"/>
    <p:sldId id="279" r:id="rId10"/>
    <p:sldId id="292" r:id="rId11"/>
    <p:sldId id="293" r:id="rId12"/>
    <p:sldId id="295" r:id="rId13"/>
    <p:sldId id="280" r:id="rId14"/>
    <p:sldId id="289" r:id="rId15"/>
    <p:sldId id="290" r:id="rId16"/>
    <p:sldId id="291" r:id="rId17"/>
    <p:sldId id="264" r:id="rId18"/>
    <p:sldId id="281" r:id="rId19"/>
    <p:sldId id="282" r:id="rId20"/>
    <p:sldId id="283" r:id="rId21"/>
    <p:sldId id="284" r:id="rId22"/>
    <p:sldId id="257" r:id="rId23"/>
    <p:sldId id="258" r:id="rId24"/>
    <p:sldId id="259" r:id="rId25"/>
    <p:sldId id="261" r:id="rId26"/>
    <p:sldId id="263" r:id="rId27"/>
    <p:sldId id="265" r:id="rId28"/>
    <p:sldId id="266" r:id="rId29"/>
    <p:sldId id="267" r:id="rId30"/>
    <p:sldId id="268" r:id="rId31"/>
    <p:sldId id="269" r:id="rId32"/>
    <p:sldId id="270" r:id="rId33"/>
    <p:sldId id="271" r:id="rId34"/>
    <p:sldId id="298" r:id="rId35"/>
    <p:sldId id="272" r:id="rId36"/>
    <p:sldId id="301" r:id="rId37"/>
    <p:sldId id="303" r:id="rId38"/>
    <p:sldId id="302" r:id="rId39"/>
    <p:sldId id="273" r:id="rId40"/>
    <p:sldId id="304" r:id="rId41"/>
    <p:sldId id="305" r:id="rId42"/>
    <p:sldId id="296" r:id="rId43"/>
    <p:sldId id="300"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CC99CB-46BD-0A45-AE12-17C83D444C28}" type="datetime1">
              <a:rPr lang="en-US" smtClean="0"/>
              <a:t>6/25/15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CB6691-380B-B54C-BD82-994F70E6F180}" type="slidenum">
              <a:rPr lang="en-US" smtClean="0"/>
              <a:t>‹#›</a:t>
            </a:fld>
            <a:endParaRPr lang="en-US"/>
          </a:p>
        </p:txBody>
      </p:sp>
    </p:spTree>
    <p:extLst>
      <p:ext uri="{BB962C8B-B14F-4D97-AF65-F5344CB8AC3E}">
        <p14:creationId xmlns:p14="http://schemas.microsoft.com/office/powerpoint/2010/main" val="2303509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C2048-9CA7-8C47-82AB-654F3E2D5C37}" type="datetime1">
              <a:rPr lang="en-US" smtClean="0"/>
              <a:t>6/25/15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FA359-C713-914A-A58A-7B5A7F1949E7}" type="slidenum">
              <a:rPr lang="en-US" smtClean="0"/>
              <a:t>‹#›</a:t>
            </a:fld>
            <a:endParaRPr lang="en-US"/>
          </a:p>
        </p:txBody>
      </p:sp>
    </p:spTree>
    <p:extLst>
      <p:ext uri="{BB962C8B-B14F-4D97-AF65-F5344CB8AC3E}">
        <p14:creationId xmlns:p14="http://schemas.microsoft.com/office/powerpoint/2010/main" val="22085193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FA359-C713-914A-A58A-7B5A7F1949E7}" type="slidenum">
              <a:rPr lang="en-US" smtClean="0"/>
              <a:t>2</a:t>
            </a:fld>
            <a:endParaRPr lang="en-US"/>
          </a:p>
        </p:txBody>
      </p:sp>
    </p:spTree>
    <p:extLst>
      <p:ext uri="{BB962C8B-B14F-4D97-AF65-F5344CB8AC3E}">
        <p14:creationId xmlns:p14="http://schemas.microsoft.com/office/powerpoint/2010/main" val="84387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FA359-C713-914A-A58A-7B5A7F1949E7}" type="slidenum">
              <a:rPr lang="en-US" smtClean="0"/>
              <a:t>34</a:t>
            </a:fld>
            <a:endParaRPr lang="en-US"/>
          </a:p>
        </p:txBody>
      </p:sp>
    </p:spTree>
    <p:extLst>
      <p:ext uri="{BB962C8B-B14F-4D97-AF65-F5344CB8AC3E}">
        <p14:creationId xmlns:p14="http://schemas.microsoft.com/office/powerpoint/2010/main" val="378428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FA359-C713-914A-A58A-7B5A7F1949E7}" type="slidenum">
              <a:rPr lang="en-US" smtClean="0"/>
              <a:t>40</a:t>
            </a:fld>
            <a:endParaRPr lang="en-US"/>
          </a:p>
        </p:txBody>
      </p:sp>
    </p:spTree>
    <p:extLst>
      <p:ext uri="{BB962C8B-B14F-4D97-AF65-F5344CB8AC3E}">
        <p14:creationId xmlns:p14="http://schemas.microsoft.com/office/powerpoint/2010/main" val="206164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091BC-ADE3-B945-9372-7042D9D1E884}" type="slidenum">
              <a:rPr lang="en-US"/>
              <a:pPr/>
              <a:t>6</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FA359-C713-914A-A58A-7B5A7F1949E7}" type="slidenum">
              <a:rPr lang="en-US" smtClean="0"/>
              <a:t>7</a:t>
            </a:fld>
            <a:endParaRPr lang="en-US"/>
          </a:p>
        </p:txBody>
      </p:sp>
    </p:spTree>
    <p:extLst>
      <p:ext uri="{BB962C8B-B14F-4D97-AF65-F5344CB8AC3E}">
        <p14:creationId xmlns:p14="http://schemas.microsoft.com/office/powerpoint/2010/main" val="220900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369CC-CE42-9840-AA48-3775245C3C9C}" type="slidenum">
              <a:rPr lang="en-US"/>
              <a:pPr/>
              <a:t>9</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FA359-C713-914A-A58A-7B5A7F1949E7}" type="slidenum">
              <a:rPr lang="en-US" smtClean="0"/>
              <a:t>10</a:t>
            </a:fld>
            <a:endParaRPr lang="en-US"/>
          </a:p>
        </p:txBody>
      </p:sp>
    </p:spTree>
    <p:extLst>
      <p:ext uri="{BB962C8B-B14F-4D97-AF65-F5344CB8AC3E}">
        <p14:creationId xmlns:p14="http://schemas.microsoft.com/office/powerpoint/2010/main" val="8045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FA359-C713-914A-A58A-7B5A7F1949E7}" type="slidenum">
              <a:rPr lang="en-US" smtClean="0"/>
              <a:t>11</a:t>
            </a:fld>
            <a:endParaRPr lang="en-US"/>
          </a:p>
        </p:txBody>
      </p:sp>
    </p:spTree>
    <p:extLst>
      <p:ext uri="{BB962C8B-B14F-4D97-AF65-F5344CB8AC3E}">
        <p14:creationId xmlns:p14="http://schemas.microsoft.com/office/powerpoint/2010/main" val="384007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447A6-FDA0-DF47-A6BB-331FD8FCC95B}" type="slidenum">
              <a:rPr lang="en-US"/>
              <a:pPr/>
              <a:t>13</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FA359-C713-914A-A58A-7B5A7F1949E7}" type="slidenum">
              <a:rPr lang="en-US" smtClean="0"/>
              <a:t>18</a:t>
            </a:fld>
            <a:endParaRPr lang="en-US"/>
          </a:p>
        </p:txBody>
      </p:sp>
    </p:spTree>
    <p:extLst>
      <p:ext uri="{BB962C8B-B14F-4D97-AF65-F5344CB8AC3E}">
        <p14:creationId xmlns:p14="http://schemas.microsoft.com/office/powerpoint/2010/main" val="46948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DE6A0-8EA1-1548-BA7A-08A37B909DF4}" type="slidenum">
              <a:rPr lang="en-US"/>
              <a:pPr/>
              <a:t>19</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ADAAD-7C7F-5746-815E-8C630BD6EBC2}" type="datetime1">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299976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416A2-1848-E84C-A00F-C5B79763F8E0}" type="datetime1">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208014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4BC98-2AE7-F847-A6A0-2FD43A257F95}" type="datetime1">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424530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08688-FAB5-4C41-B1CC-48CF18F27769}" type="datetime1">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10034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8BA53-A262-2049-BDE0-297CFD633875}" type="datetime1">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164127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89F22-104F-C64C-9FD0-D0CDAE23BEF3}" type="datetime1">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322258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5630B-F9B0-914D-9217-7D3C5E460B7A}" type="datetime1">
              <a:rPr lang="en-US" smtClean="0"/>
              <a:t>6/25/15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405018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C7708-1AAC-BD4C-BE36-742E4F082A6C}" type="datetime1">
              <a:rPr lang="en-US" smtClean="0"/>
              <a:t>6/25/15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151841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7BF80-C1C3-6A40-8C48-0A7BA371EC44}" type="datetime1">
              <a:rPr lang="en-US" smtClean="0"/>
              <a:t>6/25/15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137349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A99E2-D1FC-4046-90E7-6AECA02229AA}" type="datetime1">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65808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4572-2E34-454F-8DCF-FFA016F3F7DD}" type="datetime1">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C7EBF-97EE-4D07-B37B-E38884B03614}" type="slidenum">
              <a:rPr lang="en-US" smtClean="0"/>
              <a:pPr/>
              <a:t>‹#›</a:t>
            </a:fld>
            <a:endParaRPr lang="en-US"/>
          </a:p>
        </p:txBody>
      </p:sp>
    </p:spTree>
    <p:extLst>
      <p:ext uri="{BB962C8B-B14F-4D97-AF65-F5344CB8AC3E}">
        <p14:creationId xmlns:p14="http://schemas.microsoft.com/office/powerpoint/2010/main" val="3616065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0DDD-3F13-BF4C-BDD2-BF7FAD633D7F}" type="datetime1">
              <a:rPr lang="en-US" smtClean="0"/>
              <a:t>6/25/15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C7EBF-97EE-4D07-B37B-E38884B03614}" type="slidenum">
              <a:rPr lang="en-US" smtClean="0"/>
              <a:pPr/>
              <a:t>‹#›</a:t>
            </a:fld>
            <a:endParaRPr lang="en-US"/>
          </a:p>
        </p:txBody>
      </p:sp>
    </p:spTree>
    <p:extLst>
      <p:ext uri="{BB962C8B-B14F-4D97-AF65-F5344CB8AC3E}">
        <p14:creationId xmlns:p14="http://schemas.microsoft.com/office/powerpoint/2010/main" val="29409043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presentation/d/1gGHG2UhRBh0fmhLOvGAeSYGGF8x8dxJQXkodz_qhO_M/present" TargetMode="Externa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http://youtu.be/xuNA8Cib5Ws?t=2m30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hyperlink" Target="http://youtu.be/YddIuwHJtQs?t=1m52s" TargetMode="External"/><Relationship Id="rId4" Type="http://schemas.openxmlformats.org/officeDocument/2006/relationships/image" Target="../media/image42.png"/><Relationship Id="rId5" Type="http://schemas.openxmlformats.org/officeDocument/2006/relationships/image" Target="../media/image40.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rgbClr val="FFFFFF"/>
          </a:solidFill>
        </p:spPr>
        <p:txBody>
          <a:bodyPr/>
          <a:lstStyle/>
          <a:p>
            <a:r>
              <a:rPr lang="en-US" b="1" dirty="0" smtClean="0">
                <a:ln w="17780" cmpd="sng">
                  <a:solidFill>
                    <a:srgbClr val="FFFFFF"/>
                  </a:solidFill>
                  <a:prstDash val="solid"/>
                  <a:miter lim="800000"/>
                </a:ln>
                <a:solidFill>
                  <a:srgbClr val="008000"/>
                </a:solidFill>
                <a:effectLst>
                  <a:outerShdw blurRad="50800" dist="38100" dir="10800000" algn="r" rotWithShape="0">
                    <a:prstClr val="black">
                      <a:alpha val="40000"/>
                    </a:prstClr>
                  </a:outerShdw>
                </a:effectLst>
              </a:rPr>
              <a:t>STUDYING THE HISTORY OF LIFE</a:t>
            </a:r>
            <a:endParaRPr lang="en-US" b="1" dirty="0">
              <a:ln w="17780" cmpd="sng">
                <a:solidFill>
                  <a:srgbClr val="FFFFFF"/>
                </a:solidFill>
                <a:prstDash val="solid"/>
                <a:miter lim="800000"/>
              </a:ln>
              <a:solidFill>
                <a:srgbClr val="008000"/>
              </a:solidFill>
              <a:effectLst>
                <a:outerShdw blurRad="50800" dist="38100" dir="10800000" algn="r" rotWithShape="0">
                  <a:prstClr val="black">
                    <a:alpha val="40000"/>
                  </a:prst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2819400"/>
            <a:ext cx="2114852" cy="263833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819400"/>
            <a:ext cx="3479800" cy="2609850"/>
          </a:xfrm>
          <a:prstGeom prst="rect">
            <a:avLst/>
          </a:prstGeom>
        </p:spPr>
      </p:pic>
      <p:pic>
        <p:nvPicPr>
          <p:cNvPr id="5" name="Picture 4"/>
          <p:cNvPicPr>
            <a:picLocks noChangeAspect="1"/>
          </p:cNvPicPr>
          <p:nvPr/>
        </p:nvPicPr>
        <p:blipFill>
          <a:blip r:embed="rId4"/>
          <a:stretch>
            <a:fillRect/>
          </a:stretch>
        </p:blipFill>
        <p:spPr>
          <a:xfrm>
            <a:off x="5334000" y="2819400"/>
            <a:ext cx="3492500" cy="2565400"/>
          </a:xfrm>
          <a:prstGeom prst="rect">
            <a:avLst/>
          </a:prstGeom>
        </p:spPr>
      </p:pic>
      <p:sp>
        <p:nvSpPr>
          <p:cNvPr id="6" name="TextBox 5"/>
          <p:cNvSpPr txBox="1"/>
          <p:nvPr/>
        </p:nvSpPr>
        <p:spPr>
          <a:xfrm>
            <a:off x="533400" y="6096000"/>
            <a:ext cx="4038600" cy="246221"/>
          </a:xfrm>
          <a:prstGeom prst="rect">
            <a:avLst/>
          </a:prstGeom>
          <a:noFill/>
        </p:spPr>
        <p:txBody>
          <a:bodyPr wrap="square" rtlCol="0">
            <a:spAutoFit/>
          </a:bodyPr>
          <a:lstStyle/>
          <a:p>
            <a:r>
              <a:rPr lang="en-US" sz="1000" dirty="0" smtClean="0"/>
              <a:t>Vanessa Jason- Biology Roots</a:t>
            </a:r>
            <a:endParaRPr lang="en-US" sz="1000" dirty="0"/>
          </a:p>
        </p:txBody>
      </p:sp>
      <p:sp>
        <p:nvSpPr>
          <p:cNvPr id="7" name="Slide Number Placeholder 6"/>
          <p:cNvSpPr>
            <a:spLocks noGrp="1"/>
          </p:cNvSpPr>
          <p:nvPr>
            <p:ph type="sldNum" sz="quarter" idx="12"/>
          </p:nvPr>
        </p:nvSpPr>
        <p:spPr/>
        <p:txBody>
          <a:bodyPr/>
          <a:lstStyle/>
          <a:p>
            <a:fld id="{0FFC7EBF-97EE-4D07-B37B-E38884B03614}"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6"/>
            <a:ext cx="8229600" cy="1143000"/>
          </a:xfrm>
        </p:spPr>
        <p:txBody>
          <a:bodyPr/>
          <a:lstStyle/>
          <a:p>
            <a:r>
              <a:rPr lang="en-US" dirty="0" smtClean="0"/>
              <a:t>Miller and Urey</a:t>
            </a:r>
            <a:endParaRPr lang="en-US" dirty="0"/>
          </a:p>
        </p:txBody>
      </p:sp>
      <p:sp>
        <p:nvSpPr>
          <p:cNvPr id="3" name="Content Placeholder 2"/>
          <p:cNvSpPr>
            <a:spLocks noGrp="1"/>
          </p:cNvSpPr>
          <p:nvPr>
            <p:ph idx="1"/>
          </p:nvPr>
        </p:nvSpPr>
        <p:spPr>
          <a:xfrm>
            <a:off x="304800" y="1143000"/>
            <a:ext cx="8686800" cy="4525963"/>
          </a:xfrm>
        </p:spPr>
        <p:txBody>
          <a:bodyPr/>
          <a:lstStyle/>
          <a:p>
            <a:pPr marL="0" indent="0">
              <a:buNone/>
            </a:pPr>
            <a:r>
              <a:rPr lang="en-US" sz="2500" dirty="0"/>
              <a:t>Tested </a:t>
            </a:r>
            <a:r>
              <a:rPr lang="en-US" sz="2500" dirty="0" err="1"/>
              <a:t>Oparin’s</a:t>
            </a:r>
            <a:r>
              <a:rPr lang="en-US" sz="2500" dirty="0"/>
              <a:t> hypothesis by using inorganic compounds to make organic compounds _______________________ ________________________________________were </a:t>
            </a:r>
            <a:r>
              <a:rPr lang="en-US" sz="2800" dirty="0"/>
              <a:t>like. </a:t>
            </a:r>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590800"/>
            <a:ext cx="3373120" cy="3142658"/>
          </a:xfrm>
          <a:prstGeom prst="rect">
            <a:avLst/>
          </a:prstGeom>
        </p:spPr>
      </p:pic>
      <p:sp>
        <p:nvSpPr>
          <p:cNvPr id="5" name="TextBox 4"/>
          <p:cNvSpPr txBox="1"/>
          <p:nvPr/>
        </p:nvSpPr>
        <p:spPr>
          <a:xfrm>
            <a:off x="304800" y="2703017"/>
            <a:ext cx="5029200" cy="38164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200" dirty="0"/>
              <a:t>The experiment used water (H2O), methane (CH4), ammonia (NH3), and hydrogen (H2). The water was heated to induce ________________, sparks were fired to simulate ____________, and the atmosphere was ___________ so the water condensed in a cycle. Miller and Urey observed that as much as ________________________ within the system was now in the form of __________________________. </a:t>
            </a:r>
            <a:endParaRPr lang="en-US" sz="2200" dirty="0">
              <a:effectLst/>
            </a:endParaRPr>
          </a:p>
        </p:txBody>
      </p:sp>
      <p:sp>
        <p:nvSpPr>
          <p:cNvPr id="6" name="Slide Number Placeholder 5"/>
          <p:cNvSpPr>
            <a:spLocks noGrp="1"/>
          </p:cNvSpPr>
          <p:nvPr>
            <p:ph type="sldNum" sz="quarter" idx="12"/>
          </p:nvPr>
        </p:nvSpPr>
        <p:spPr/>
        <p:txBody>
          <a:bodyPr/>
          <a:lstStyle/>
          <a:p>
            <a:fld id="{0FFC7EBF-97EE-4D07-B37B-E38884B03614}" type="slidenum">
              <a:rPr lang="en-US" smtClean="0"/>
              <a:pPr/>
              <a:t>10</a:t>
            </a:fld>
            <a:endParaRPr lang="en-US"/>
          </a:p>
        </p:txBody>
      </p:sp>
    </p:spTree>
    <p:extLst>
      <p:ext uri="{BB962C8B-B14F-4D97-AF65-F5344CB8AC3E}">
        <p14:creationId xmlns:p14="http://schemas.microsoft.com/office/powerpoint/2010/main" val="1171227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How do you go from just ingredients for life, to life?</a:t>
            </a:r>
            <a:endParaRPr lang="en-US" dirty="0"/>
          </a:p>
        </p:txBody>
      </p:sp>
      <p:sp>
        <p:nvSpPr>
          <p:cNvPr id="3" name="Content Placeholder 2"/>
          <p:cNvSpPr>
            <a:spLocks noGrp="1"/>
          </p:cNvSpPr>
          <p:nvPr>
            <p:ph idx="1"/>
          </p:nvPr>
        </p:nvSpPr>
        <p:spPr>
          <a:xfrm>
            <a:off x="228600" y="1600200"/>
            <a:ext cx="8763000" cy="4953000"/>
          </a:xfrm>
        </p:spPr>
        <p:txBody>
          <a:bodyPr>
            <a:normAutofit fontScale="85000" lnSpcReduction="20000"/>
          </a:bodyPr>
          <a:lstStyle/>
          <a:p>
            <a:pPr marL="0" indent="0">
              <a:buNone/>
            </a:pPr>
            <a:r>
              <a:rPr lang="en-US" sz="2600" dirty="0" smtClean="0"/>
              <a:t>To understand this question you need to understand what Earth’s early atmosphere was like. </a:t>
            </a:r>
          </a:p>
          <a:p>
            <a:pPr marL="0" indent="0">
              <a:lnSpc>
                <a:spcPct val="120000"/>
              </a:lnSpc>
              <a:buNone/>
            </a:pPr>
            <a:r>
              <a:rPr lang="en-US" dirty="0" smtClean="0"/>
              <a:t>The clues are not found by biologists, but rather _____________ and geophysicists- the clues are in the ____________ __________and which ______________can be found within them.</a:t>
            </a:r>
          </a:p>
          <a:p>
            <a:pPr marL="0" indent="0">
              <a:lnSpc>
                <a:spcPct val="110000"/>
              </a:lnSpc>
              <a:buNone/>
            </a:pPr>
            <a:r>
              <a:rPr lang="en-US" dirty="0" smtClean="0">
                <a:solidFill>
                  <a:srgbClr val="000000"/>
                </a:solidFill>
              </a:rPr>
              <a:t>-_____________________ in the atmosphere</a:t>
            </a:r>
          </a:p>
          <a:p>
            <a:pPr marL="0" indent="0">
              <a:lnSpc>
                <a:spcPct val="110000"/>
              </a:lnSpc>
              <a:buNone/>
            </a:pPr>
            <a:r>
              <a:rPr lang="en-US" dirty="0" smtClean="0">
                <a:solidFill>
                  <a:srgbClr val="000000"/>
                </a:solidFill>
              </a:rPr>
              <a:t>-__________!!!!</a:t>
            </a:r>
          </a:p>
          <a:p>
            <a:pPr marL="0" indent="0">
              <a:lnSpc>
                <a:spcPct val="110000"/>
              </a:lnSpc>
              <a:buNone/>
            </a:pPr>
            <a:r>
              <a:rPr lang="en-US" dirty="0" smtClean="0">
                <a:solidFill>
                  <a:srgbClr val="000000"/>
                </a:solidFill>
              </a:rPr>
              <a:t>-Primarily ____________, _______________, ______________, and ___________________ (steam).</a:t>
            </a:r>
          </a:p>
          <a:p>
            <a:pPr marL="0" indent="0">
              <a:lnSpc>
                <a:spcPct val="110000"/>
              </a:lnSpc>
              <a:buNone/>
            </a:pPr>
            <a:r>
              <a:rPr lang="en-US" dirty="0" smtClean="0">
                <a:solidFill>
                  <a:srgbClr val="000000"/>
                </a:solidFill>
              </a:rPr>
              <a:t>-As the earth ____________, the water vapor  condensed (__________________). </a:t>
            </a:r>
          </a:p>
        </p:txBody>
      </p:sp>
      <p:sp>
        <p:nvSpPr>
          <p:cNvPr id="4" name="Slide Number Placeholder 3"/>
          <p:cNvSpPr>
            <a:spLocks noGrp="1"/>
          </p:cNvSpPr>
          <p:nvPr>
            <p:ph type="sldNum" sz="quarter" idx="12"/>
          </p:nvPr>
        </p:nvSpPr>
        <p:spPr/>
        <p:txBody>
          <a:bodyPr/>
          <a:lstStyle/>
          <a:p>
            <a:fld id="{0FFC7EBF-97EE-4D07-B37B-E38884B03614}" type="slidenum">
              <a:rPr lang="en-US" smtClean="0"/>
              <a:pPr/>
              <a:t>11</a:t>
            </a:fld>
            <a:endParaRPr lang="en-US"/>
          </a:p>
        </p:txBody>
      </p:sp>
    </p:spTree>
    <p:extLst>
      <p:ext uri="{BB962C8B-B14F-4D97-AF65-F5344CB8AC3E}">
        <p14:creationId xmlns:p14="http://schemas.microsoft.com/office/powerpoint/2010/main" val="3148284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6"/>
            <a:ext cx="8229600" cy="1143000"/>
          </a:xfrm>
        </p:spPr>
        <p:txBody>
          <a:bodyPr/>
          <a:lstStyle/>
          <a:p>
            <a:r>
              <a:rPr lang="en-US" dirty="0" smtClean="0"/>
              <a:t>Fox’s Thermal Model </a:t>
            </a:r>
            <a:endParaRPr lang="en-US" dirty="0"/>
          </a:p>
        </p:txBody>
      </p:sp>
      <p:sp>
        <p:nvSpPr>
          <p:cNvPr id="3" name="Content Placeholder 2"/>
          <p:cNvSpPr>
            <a:spLocks noGrp="1"/>
          </p:cNvSpPr>
          <p:nvPr>
            <p:ph idx="1"/>
          </p:nvPr>
        </p:nvSpPr>
        <p:spPr>
          <a:xfrm>
            <a:off x="228600" y="3141802"/>
            <a:ext cx="8915400" cy="3733800"/>
          </a:xfrm>
        </p:spPr>
        <p:txBody>
          <a:bodyPr>
            <a:normAutofit fontScale="70000" lnSpcReduction="20000"/>
          </a:bodyPr>
          <a:lstStyle/>
          <a:p>
            <a:pPr marL="0" indent="0">
              <a:lnSpc>
                <a:spcPct val="120000"/>
              </a:lnSpc>
              <a:buNone/>
            </a:pPr>
            <a:r>
              <a:rPr lang="en-US" sz="3400" b="1" dirty="0" smtClean="0"/>
              <a:t>Fox found that…</a:t>
            </a:r>
          </a:p>
          <a:p>
            <a:pPr marL="0" indent="0">
              <a:lnSpc>
                <a:spcPct val="120000"/>
              </a:lnSpc>
              <a:buNone/>
            </a:pPr>
            <a:r>
              <a:rPr lang="en-US" sz="3400" dirty="0" smtClean="0"/>
              <a:t>-He could repeat Miller and Urey’s experiments and create ___________________________________.</a:t>
            </a:r>
          </a:p>
          <a:p>
            <a:pPr marL="0" indent="0">
              <a:lnSpc>
                <a:spcPct val="120000"/>
              </a:lnSpc>
              <a:buNone/>
            </a:pPr>
            <a:r>
              <a:rPr lang="en-US" sz="3400" dirty="0" smtClean="0"/>
              <a:t>-If he _________________________________ to ~175°F he could create protein-like substances he called “____________”. </a:t>
            </a:r>
          </a:p>
          <a:p>
            <a:pPr marL="0" indent="0">
              <a:lnSpc>
                <a:spcPct val="120000"/>
              </a:lnSpc>
              <a:buNone/>
            </a:pPr>
            <a:r>
              <a:rPr lang="en-US" sz="3400" dirty="0" smtClean="0"/>
              <a:t>-With some of the </a:t>
            </a:r>
            <a:r>
              <a:rPr lang="en-US" sz="3400" dirty="0" err="1" smtClean="0"/>
              <a:t>protenoids</a:t>
            </a:r>
            <a:r>
              <a:rPr lang="en-US" sz="3400" dirty="0" smtClean="0"/>
              <a:t>, if boiling salt water was added “_________________” or “</a:t>
            </a:r>
            <a:r>
              <a:rPr lang="en-US" sz="3400" dirty="0" err="1" smtClean="0"/>
              <a:t>protocells</a:t>
            </a:r>
            <a:r>
              <a:rPr lang="en-US" sz="3400" dirty="0" smtClean="0"/>
              <a:t>” were attained after cooling. These were _______________________________. </a:t>
            </a:r>
          </a:p>
          <a:p>
            <a:pPr marL="0" indent="0">
              <a:buNone/>
            </a:pP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609600"/>
            <a:ext cx="1552170" cy="2111796"/>
          </a:xfrm>
          <a:prstGeom prst="rect">
            <a:avLst/>
          </a:prstGeom>
        </p:spPr>
      </p:pic>
      <p:sp>
        <p:nvSpPr>
          <p:cNvPr id="9" name="TextBox 8"/>
          <p:cNvSpPr txBox="1"/>
          <p:nvPr/>
        </p:nvSpPr>
        <p:spPr>
          <a:xfrm>
            <a:off x="228600" y="1371600"/>
            <a:ext cx="6477000" cy="163634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t>Sidney fox was a biochemist from Los Angeles. He proposed that intense heat may have played a role in the beginning of life. He based his experiments on Miller and Urey’s.</a:t>
            </a:r>
          </a:p>
          <a:p>
            <a:endParaRPr lang="en-US" dirty="0"/>
          </a:p>
        </p:txBody>
      </p:sp>
      <p:sp>
        <p:nvSpPr>
          <p:cNvPr id="4" name="Slide Number Placeholder 3"/>
          <p:cNvSpPr>
            <a:spLocks noGrp="1"/>
          </p:cNvSpPr>
          <p:nvPr>
            <p:ph type="sldNum" sz="quarter" idx="12"/>
          </p:nvPr>
        </p:nvSpPr>
        <p:spPr>
          <a:xfrm>
            <a:off x="7848600" y="6356350"/>
            <a:ext cx="838200" cy="365125"/>
          </a:xfrm>
        </p:spPr>
        <p:txBody>
          <a:bodyPr/>
          <a:lstStyle/>
          <a:p>
            <a:fld id="{0FFC7EBF-97EE-4D07-B37B-E38884B03614}" type="slidenum">
              <a:rPr lang="en-US" smtClean="0"/>
              <a:pPr/>
              <a:t>12</a:t>
            </a:fld>
            <a:endParaRPr lang="en-US" dirty="0"/>
          </a:p>
        </p:txBody>
      </p:sp>
    </p:spTree>
    <p:extLst>
      <p:ext uri="{BB962C8B-B14F-4D97-AF65-F5344CB8AC3E}">
        <p14:creationId xmlns:p14="http://schemas.microsoft.com/office/powerpoint/2010/main" val="114437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dirty="0"/>
              <a:t>Evidence?</a:t>
            </a:r>
          </a:p>
        </p:txBody>
      </p:sp>
      <p:sp>
        <p:nvSpPr>
          <p:cNvPr id="7171" name="Rectangle 3"/>
          <p:cNvSpPr>
            <a:spLocks noGrp="1" noChangeArrowheads="1"/>
          </p:cNvSpPr>
          <p:nvPr>
            <p:ph idx="1"/>
          </p:nvPr>
        </p:nvSpPr>
        <p:spPr>
          <a:xfrm>
            <a:off x="0" y="1143000"/>
            <a:ext cx="8686800" cy="4525963"/>
          </a:xfrm>
        </p:spPr>
        <p:txBody>
          <a:bodyPr/>
          <a:lstStyle/>
          <a:p>
            <a:r>
              <a:rPr lang="en-US" dirty="0"/>
              <a:t>Analysis of sediment billions of years old using </a:t>
            </a:r>
            <a:r>
              <a:rPr lang="en-US" b="1" dirty="0" smtClean="0"/>
              <a:t>__________________</a:t>
            </a:r>
            <a:endParaRPr lang="en-US" dirty="0"/>
          </a:p>
          <a:p>
            <a:pPr lvl="1"/>
            <a:r>
              <a:rPr lang="en-US" dirty="0" smtClean="0"/>
              <a:t>Amino </a:t>
            </a:r>
            <a:r>
              <a:rPr lang="en-US" dirty="0"/>
              <a:t>acids, small organic compounds and sugars</a:t>
            </a:r>
          </a:p>
          <a:p>
            <a:pPr lvl="1"/>
            <a:r>
              <a:rPr lang="en-US" dirty="0"/>
              <a:t>Earliest </a:t>
            </a:r>
            <a:r>
              <a:rPr lang="en-US" dirty="0" smtClean="0"/>
              <a:t>________________________ years </a:t>
            </a:r>
            <a:r>
              <a:rPr lang="en-US" dirty="0"/>
              <a:t>old</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886200"/>
            <a:ext cx="3352800" cy="2819400"/>
          </a:xfrm>
          <a:prstGeom prst="rect">
            <a:avLst/>
          </a:prstGeom>
        </p:spPr>
      </p:pic>
      <p:sp>
        <p:nvSpPr>
          <p:cNvPr id="3" name="TextBox 2"/>
          <p:cNvSpPr txBox="1"/>
          <p:nvPr/>
        </p:nvSpPr>
        <p:spPr>
          <a:xfrm>
            <a:off x="3962400" y="3886200"/>
            <a:ext cx="5029200" cy="2800766"/>
          </a:xfrm>
          <a:prstGeom prst="rect">
            <a:avLst/>
          </a:prstGeom>
          <a:solidFill>
            <a:schemeClr val="accent3"/>
          </a:solidFill>
          <a:ln>
            <a:solidFill>
              <a:schemeClr val="accent2"/>
            </a:solidFill>
          </a:ln>
        </p:spPr>
        <p:txBody>
          <a:bodyPr wrap="square" rtlCol="0">
            <a:spAutoFit/>
          </a:bodyPr>
          <a:lstStyle/>
          <a:p>
            <a:r>
              <a:rPr lang="en-US" sz="2200" dirty="0" smtClean="0"/>
              <a:t>____________________ are </a:t>
            </a:r>
            <a:r>
              <a:rPr lang="en-US" sz="2200" dirty="0"/>
              <a:t>structures formed by huge </a:t>
            </a:r>
            <a:r>
              <a:rPr lang="en-US" sz="2200" dirty="0" smtClean="0"/>
              <a:t>colonies of</a:t>
            </a:r>
            <a:r>
              <a:rPr lang="en-US" sz="2200" dirty="0"/>
              <a:t> </a:t>
            </a:r>
            <a:r>
              <a:rPr lang="en-US" sz="2200" dirty="0" smtClean="0"/>
              <a:t> __________________, </a:t>
            </a:r>
            <a:r>
              <a:rPr lang="en-US" sz="2200" dirty="0"/>
              <a:t> formerly called blue green algae, which contributed directly to the formation of the Earth's atmosphere and its currently habitable </a:t>
            </a:r>
            <a:r>
              <a:rPr lang="en-US" sz="2200" dirty="0" smtClean="0"/>
              <a:t>state. The cyanobacteria was entrapped in sediment. </a:t>
            </a:r>
            <a:endParaRPr lang="en-US" sz="2200"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13</a:t>
            </a:fld>
            <a:endParaRPr lang="en-US"/>
          </a:p>
        </p:txBody>
      </p:sp>
    </p:spTree>
    <p:extLst>
      <p:ext uri="{BB962C8B-B14F-4D97-AF65-F5344CB8AC3E}">
        <p14:creationId xmlns:p14="http://schemas.microsoft.com/office/powerpoint/2010/main" val="1422097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Radioactivity</a:t>
            </a:r>
            <a:endParaRPr lang="en-US" dirty="0"/>
          </a:p>
        </p:txBody>
      </p:sp>
      <p:sp>
        <p:nvSpPr>
          <p:cNvPr id="3" name="Content Placeholder 2"/>
          <p:cNvSpPr>
            <a:spLocks noGrp="1"/>
          </p:cNvSpPr>
          <p:nvPr>
            <p:ph idx="1"/>
          </p:nvPr>
        </p:nvSpPr>
        <p:spPr>
          <a:xfrm>
            <a:off x="457200" y="1447800"/>
            <a:ext cx="8458200" cy="2743199"/>
          </a:xfrm>
        </p:spPr>
        <p:txBody>
          <a:bodyPr>
            <a:noAutofit/>
          </a:bodyPr>
          <a:lstStyle/>
          <a:p>
            <a:pPr marL="0" indent="0">
              <a:buNone/>
            </a:pPr>
            <a:r>
              <a:rPr lang="en-US" sz="2800" dirty="0" smtClean="0"/>
              <a:t>Recall that elements can form different __________ </a:t>
            </a:r>
            <a:r>
              <a:rPr lang="en-US" sz="2800" dirty="0" smtClean="0">
                <a:solidFill>
                  <a:srgbClr val="000000"/>
                </a:solidFill>
              </a:rPr>
              <a:t> </a:t>
            </a:r>
            <a:r>
              <a:rPr lang="en-US" sz="2800" dirty="0" smtClean="0"/>
              <a:t>(varying number of ___________). </a:t>
            </a:r>
          </a:p>
          <a:p>
            <a:pPr marL="0" indent="0">
              <a:buNone/>
            </a:pPr>
            <a:r>
              <a:rPr lang="en-US" sz="2800" dirty="0" smtClean="0"/>
              <a:t>-________-___</a:t>
            </a:r>
            <a:r>
              <a:rPr lang="en-US" sz="2800" dirty="0" smtClean="0">
                <a:solidFill>
                  <a:srgbClr val="000000"/>
                </a:solidFill>
              </a:rPr>
              <a:t> </a:t>
            </a:r>
            <a:r>
              <a:rPr lang="en-US" sz="2800" dirty="0" smtClean="0"/>
              <a:t>(6 protons + ___ neutrons) is the most stable form of carbon. </a:t>
            </a:r>
          </a:p>
          <a:p>
            <a:pPr marL="0" indent="0">
              <a:buNone/>
            </a:pPr>
            <a:r>
              <a:rPr lang="en-US" sz="2800" dirty="0" smtClean="0">
                <a:solidFill>
                  <a:srgbClr val="000000"/>
                </a:solidFill>
              </a:rPr>
              <a:t>-Carbon-___ </a:t>
            </a:r>
            <a:r>
              <a:rPr lang="en-US" sz="2800" dirty="0" smtClean="0"/>
              <a:t>(6 protons + ____ neutrons) is actually quite </a:t>
            </a:r>
            <a:r>
              <a:rPr lang="en-US" sz="2800" b="1" dirty="0" smtClean="0"/>
              <a:t>______________.</a:t>
            </a:r>
            <a:endParaRPr lang="en-US" sz="2800" dirty="0"/>
          </a:p>
        </p:txBody>
      </p:sp>
      <p:sp>
        <p:nvSpPr>
          <p:cNvPr id="4" name="TextBox 3"/>
          <p:cNvSpPr txBox="1"/>
          <p:nvPr/>
        </p:nvSpPr>
        <p:spPr>
          <a:xfrm>
            <a:off x="304800" y="4495800"/>
            <a:ext cx="5334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Unstable isotopes tend to _________ ____________________________*or both). This release is known as decay, the term used to describe it is “____________________________”.  </a:t>
            </a: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4267200"/>
            <a:ext cx="3176494" cy="1963651"/>
          </a:xfrm>
          <a:prstGeom prst="rect">
            <a:avLst/>
          </a:prstGeom>
        </p:spPr>
      </p:pic>
      <p:sp>
        <p:nvSpPr>
          <p:cNvPr id="6" name="Slide Number Placeholder 5"/>
          <p:cNvSpPr>
            <a:spLocks noGrp="1"/>
          </p:cNvSpPr>
          <p:nvPr>
            <p:ph type="sldNum" sz="quarter" idx="12"/>
          </p:nvPr>
        </p:nvSpPr>
        <p:spPr/>
        <p:txBody>
          <a:bodyPr/>
          <a:lstStyle/>
          <a:p>
            <a:fld id="{0FFC7EBF-97EE-4D07-B37B-E38884B03614}" type="slidenum">
              <a:rPr lang="en-US" smtClean="0"/>
              <a:pPr/>
              <a:t>14</a:t>
            </a:fld>
            <a:endParaRPr lang="en-US" dirty="0"/>
          </a:p>
        </p:txBody>
      </p:sp>
    </p:spTree>
    <p:extLst>
      <p:ext uri="{BB962C8B-B14F-4D97-AF65-F5344CB8AC3E}">
        <p14:creationId xmlns:p14="http://schemas.microsoft.com/office/powerpoint/2010/main" val="153626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Radioactive Dating</a:t>
            </a:r>
            <a:endParaRPr lang="en-US" dirty="0"/>
          </a:p>
        </p:txBody>
      </p:sp>
      <p:sp>
        <p:nvSpPr>
          <p:cNvPr id="3" name="Content Placeholder 2"/>
          <p:cNvSpPr>
            <a:spLocks noGrp="1"/>
          </p:cNvSpPr>
          <p:nvPr>
            <p:ph idx="1"/>
          </p:nvPr>
        </p:nvSpPr>
        <p:spPr>
          <a:xfrm>
            <a:off x="457200" y="1219200"/>
            <a:ext cx="8229600" cy="2895600"/>
          </a:xfrm>
        </p:spPr>
        <p:txBody>
          <a:bodyPr>
            <a:normAutofit/>
          </a:bodyPr>
          <a:lstStyle/>
          <a:p>
            <a:pPr marL="0" indent="0">
              <a:buNone/>
            </a:pPr>
            <a:r>
              <a:rPr lang="en-US" sz="2900" dirty="0" smtClean="0"/>
              <a:t>The rate at which a radioactive sample of an isotope decays has been determined.</a:t>
            </a:r>
          </a:p>
          <a:p>
            <a:pPr marL="0" indent="0">
              <a:buNone/>
            </a:pPr>
            <a:r>
              <a:rPr lang="en-US" sz="2900" dirty="0" smtClean="0"/>
              <a:t>This is usually done using half lives.</a:t>
            </a:r>
          </a:p>
          <a:p>
            <a:pPr marL="0" indent="0">
              <a:buNone/>
            </a:pPr>
            <a:r>
              <a:rPr lang="en-US" sz="2900" dirty="0" smtClean="0">
                <a:solidFill>
                  <a:srgbClr val="8064A2"/>
                </a:solidFill>
              </a:rPr>
              <a:t>Half life</a:t>
            </a:r>
            <a:r>
              <a:rPr lang="en-US" sz="2900" dirty="0" smtClean="0"/>
              <a:t>= ______________________________ ______________________________________.</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3572" y="3657600"/>
            <a:ext cx="3658439" cy="3200400"/>
          </a:xfrm>
          <a:prstGeom prst="rect">
            <a:avLst/>
          </a:prstGeom>
        </p:spPr>
      </p:pic>
      <p:sp>
        <p:nvSpPr>
          <p:cNvPr id="5" name="TextBox 4"/>
          <p:cNvSpPr txBox="1"/>
          <p:nvPr/>
        </p:nvSpPr>
        <p:spPr>
          <a:xfrm>
            <a:off x="457200" y="4267200"/>
            <a:ext cx="4343400" cy="2139047"/>
          </a:xfrm>
          <a:prstGeom prst="rect">
            <a:avLst/>
          </a:prstGeom>
          <a:solidFill>
            <a:schemeClr val="accent5">
              <a:lumMod val="60000"/>
              <a:lumOff val="40000"/>
            </a:schemeClr>
          </a:solidFill>
        </p:spPr>
        <p:txBody>
          <a:bodyPr wrap="square" rtlCol="0">
            <a:spAutoFit/>
          </a:bodyPr>
          <a:lstStyle/>
          <a:p>
            <a:r>
              <a:rPr lang="en-US" sz="2300" dirty="0"/>
              <a:t>Using this information, we can </a:t>
            </a:r>
            <a:r>
              <a:rPr lang="en-US" sz="2300" dirty="0" smtClean="0"/>
              <a:t>_________________________ ____________________ based </a:t>
            </a:r>
            <a:r>
              <a:rPr lang="en-US" sz="2300" dirty="0"/>
              <a:t>on the amount of isotope left in the object. </a:t>
            </a:r>
          </a:p>
          <a:p>
            <a:endParaRPr lang="en-US" dirty="0"/>
          </a:p>
        </p:txBody>
      </p:sp>
      <p:sp>
        <p:nvSpPr>
          <p:cNvPr id="6" name="Slide Number Placeholder 5"/>
          <p:cNvSpPr>
            <a:spLocks noGrp="1"/>
          </p:cNvSpPr>
          <p:nvPr>
            <p:ph type="sldNum" sz="quarter" idx="12"/>
          </p:nvPr>
        </p:nvSpPr>
        <p:spPr/>
        <p:txBody>
          <a:bodyPr/>
          <a:lstStyle/>
          <a:p>
            <a:fld id="{0FFC7EBF-97EE-4D07-B37B-E38884B03614}" type="slidenum">
              <a:rPr lang="en-US" smtClean="0"/>
              <a:pPr/>
              <a:t>15</a:t>
            </a:fld>
            <a:endParaRPr lang="en-US"/>
          </a:p>
        </p:txBody>
      </p:sp>
    </p:spTree>
    <p:extLst>
      <p:ext uri="{BB962C8B-B14F-4D97-AF65-F5344CB8AC3E}">
        <p14:creationId xmlns:p14="http://schemas.microsoft.com/office/powerpoint/2010/main" val="190310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fontScale="90000"/>
          </a:bodyPr>
          <a:lstStyle/>
          <a:p>
            <a:r>
              <a:rPr lang="en-US" dirty="0" smtClean="0"/>
              <a:t>Radioactive Dating in Living Things</a:t>
            </a:r>
            <a:endParaRPr lang="en-US" dirty="0"/>
          </a:p>
        </p:txBody>
      </p:sp>
      <p:sp>
        <p:nvSpPr>
          <p:cNvPr id="3" name="Content Placeholder 2"/>
          <p:cNvSpPr>
            <a:spLocks noGrp="1"/>
          </p:cNvSpPr>
          <p:nvPr>
            <p:ph idx="1"/>
          </p:nvPr>
        </p:nvSpPr>
        <p:spPr>
          <a:xfrm>
            <a:off x="152400" y="1371600"/>
            <a:ext cx="7162800" cy="4525963"/>
          </a:xfrm>
        </p:spPr>
        <p:txBody>
          <a:bodyPr>
            <a:normAutofit/>
          </a:bodyPr>
          <a:lstStyle/>
          <a:p>
            <a:pPr marL="0" indent="0">
              <a:buNone/>
            </a:pPr>
            <a:r>
              <a:rPr lang="en-US" sz="2500" dirty="0" smtClean="0"/>
              <a:t>-All living things are </a:t>
            </a:r>
            <a:r>
              <a:rPr lang="en-US" sz="2500" dirty="0" smtClean="0">
                <a:solidFill>
                  <a:srgbClr val="000000"/>
                </a:solidFill>
              </a:rPr>
              <a:t>____________________</a:t>
            </a:r>
          </a:p>
          <a:p>
            <a:pPr marL="0" indent="0">
              <a:buNone/>
            </a:pPr>
            <a:r>
              <a:rPr lang="en-US" sz="2500" dirty="0" smtClean="0"/>
              <a:t>-The most popular carbon isotope is carbon-12 (stable), however a very small percentage of the carbon found in living things is </a:t>
            </a:r>
            <a:r>
              <a:rPr lang="en-US" sz="2500" dirty="0" smtClean="0">
                <a:solidFill>
                  <a:srgbClr val="8064A2"/>
                </a:solidFill>
              </a:rPr>
              <a:t>carbon-14 (unstable- radioactive decay).</a:t>
            </a:r>
          </a:p>
          <a:p>
            <a:pPr marL="0" indent="0">
              <a:buNone/>
            </a:pPr>
            <a:r>
              <a:rPr lang="en-US" sz="2300" b="1" dirty="0" smtClean="0"/>
              <a:t>-When dating living things, we use the _________ ___________________________to determine age. </a:t>
            </a:r>
            <a:endParaRPr lang="en-US" sz="2300" b="1" dirty="0"/>
          </a:p>
        </p:txBody>
      </p:sp>
      <p:pic>
        <p:nvPicPr>
          <p:cNvPr id="4" name="Picture 3"/>
          <p:cNvPicPr>
            <a:picLocks noChangeAspect="1"/>
          </p:cNvPicPr>
          <p:nvPr/>
        </p:nvPicPr>
        <p:blipFill>
          <a:blip r:embed="rId2"/>
          <a:stretch>
            <a:fillRect/>
          </a:stretch>
        </p:blipFill>
        <p:spPr>
          <a:xfrm>
            <a:off x="6705600" y="4267200"/>
            <a:ext cx="2092021" cy="2476500"/>
          </a:xfrm>
          <a:prstGeom prst="rect">
            <a:avLst/>
          </a:prstGeom>
          <a:ln>
            <a:solidFill>
              <a:srgbClr val="FF0000"/>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4800600"/>
            <a:ext cx="5181600" cy="1922613"/>
          </a:xfrm>
          <a:prstGeom prst="rect">
            <a:avLst/>
          </a:prstGeom>
        </p:spPr>
      </p:pic>
      <p:sp>
        <p:nvSpPr>
          <p:cNvPr id="6" name="Slide Number Placeholder 5"/>
          <p:cNvSpPr>
            <a:spLocks noGrp="1"/>
          </p:cNvSpPr>
          <p:nvPr>
            <p:ph type="sldNum" sz="quarter" idx="12"/>
          </p:nvPr>
        </p:nvSpPr>
        <p:spPr/>
        <p:txBody>
          <a:bodyPr/>
          <a:lstStyle/>
          <a:p>
            <a:fld id="{0FFC7EBF-97EE-4D07-B37B-E38884B03614}" type="slidenum">
              <a:rPr lang="en-US" smtClean="0"/>
              <a:pPr/>
              <a:t>16</a:t>
            </a:fld>
            <a:endParaRPr lang="en-US"/>
          </a:p>
        </p:txBody>
      </p:sp>
    </p:spTree>
    <p:extLst>
      <p:ext uri="{BB962C8B-B14F-4D97-AF65-F5344CB8AC3E}">
        <p14:creationId xmlns:p14="http://schemas.microsoft.com/office/powerpoint/2010/main" val="3656294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Half Lives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ctr">
              <a:buNone/>
            </a:pPr>
            <a:r>
              <a:rPr lang="en-US" sz="2400" b="1" dirty="0" smtClean="0"/>
              <a:t>Example of Measuring a Fossils Age using Carbon-14 </a:t>
            </a:r>
            <a:endParaRPr lang="en-US" sz="2400" dirty="0"/>
          </a:p>
        </p:txBody>
      </p:sp>
      <p:pic>
        <p:nvPicPr>
          <p:cNvPr id="4" name="Picture 3"/>
          <p:cNvPicPr>
            <a:picLocks noChangeAspect="1"/>
          </p:cNvPicPr>
          <p:nvPr/>
        </p:nvPicPr>
        <p:blipFill>
          <a:blip r:embed="rId2"/>
          <a:stretch>
            <a:fillRect/>
          </a:stretch>
        </p:blipFill>
        <p:spPr>
          <a:xfrm>
            <a:off x="1219200" y="1828800"/>
            <a:ext cx="6934200" cy="4686300"/>
          </a:xfrm>
          <a:prstGeom prst="rect">
            <a:avLst/>
          </a:prstGeom>
        </p:spPr>
      </p:pic>
      <p:sp>
        <p:nvSpPr>
          <p:cNvPr id="5" name="Slide Number Placeholder 4"/>
          <p:cNvSpPr>
            <a:spLocks noGrp="1"/>
          </p:cNvSpPr>
          <p:nvPr>
            <p:ph type="sldNum" sz="quarter" idx="12"/>
          </p:nvPr>
        </p:nvSpPr>
        <p:spPr/>
        <p:txBody>
          <a:bodyPr/>
          <a:lstStyle/>
          <a:p>
            <a:fld id="{0FFC7EBF-97EE-4D07-B37B-E38884B03614}"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04800"/>
            <a:ext cx="8229600" cy="1143000"/>
          </a:xfrm>
        </p:spPr>
        <p:txBody>
          <a:bodyPr/>
          <a:lstStyle/>
          <a:p>
            <a:pPr algn="l"/>
            <a:r>
              <a:rPr lang="en-US" dirty="0" smtClean="0"/>
              <a:t>The </a:t>
            </a:r>
            <a:r>
              <a:rPr lang="en-US" dirty="0"/>
              <a:t>First sign of life</a:t>
            </a:r>
          </a:p>
        </p:txBody>
      </p:sp>
      <p:sp>
        <p:nvSpPr>
          <p:cNvPr id="45059" name="Rectangle 3"/>
          <p:cNvSpPr>
            <a:spLocks noGrp="1" noChangeArrowheads="1"/>
          </p:cNvSpPr>
          <p:nvPr>
            <p:ph idx="1"/>
          </p:nvPr>
        </p:nvSpPr>
        <p:spPr>
          <a:xfrm>
            <a:off x="685800" y="2438400"/>
            <a:ext cx="8229600" cy="4953000"/>
          </a:xfrm>
        </p:spPr>
        <p:txBody>
          <a:bodyPr>
            <a:normAutofit/>
          </a:bodyPr>
          <a:lstStyle/>
          <a:p>
            <a:pPr marL="0" indent="0">
              <a:lnSpc>
                <a:spcPct val="90000"/>
              </a:lnSpc>
              <a:buNone/>
            </a:pPr>
            <a:r>
              <a:rPr lang="en-US" sz="2700" dirty="0"/>
              <a:t>What is the simplest form of life that exist now?</a:t>
            </a:r>
          </a:p>
          <a:p>
            <a:pPr lvl="1">
              <a:lnSpc>
                <a:spcPct val="90000"/>
              </a:lnSpc>
            </a:pPr>
            <a:r>
              <a:rPr lang="en-US" sz="2500" dirty="0" smtClean="0"/>
              <a:t>___________________</a:t>
            </a:r>
            <a:endParaRPr lang="en-US" sz="2500" dirty="0"/>
          </a:p>
          <a:p>
            <a:pPr marL="0" indent="0">
              <a:lnSpc>
                <a:spcPct val="90000"/>
              </a:lnSpc>
              <a:buNone/>
            </a:pPr>
            <a:r>
              <a:rPr lang="en-US" sz="2600" dirty="0"/>
              <a:t>Prokaryotes were the first form of life among them were </a:t>
            </a:r>
            <a:r>
              <a:rPr lang="en-US" sz="2600" dirty="0" smtClean="0"/>
              <a:t>__________________</a:t>
            </a:r>
            <a:endParaRPr lang="en-US" sz="2600" dirty="0"/>
          </a:p>
          <a:p>
            <a:pPr lvl="1">
              <a:lnSpc>
                <a:spcPct val="90000"/>
              </a:lnSpc>
            </a:pPr>
            <a:r>
              <a:rPr lang="en-US" sz="2500" dirty="0"/>
              <a:t>Found in </a:t>
            </a:r>
            <a:r>
              <a:rPr lang="en-US" sz="2500" dirty="0" smtClean="0"/>
              <a:t>________ </a:t>
            </a:r>
            <a:r>
              <a:rPr lang="en-US" sz="2500" dirty="0"/>
              <a:t>and are </a:t>
            </a:r>
            <a:r>
              <a:rPr lang="en-US" sz="2500" dirty="0" smtClean="0"/>
              <a:t>__________________</a:t>
            </a:r>
            <a:endParaRPr lang="en-US" sz="2500" dirty="0"/>
          </a:p>
          <a:p>
            <a:pPr>
              <a:lnSpc>
                <a:spcPct val="90000"/>
              </a:lnSpc>
              <a:buFont typeface="Wingdings" charset="0"/>
              <a:buNone/>
            </a:pPr>
            <a:r>
              <a:rPr lang="en-US" sz="2700" b="1" dirty="0"/>
              <a:t>Before cyanobacteria appeared oxygen was scarce</a:t>
            </a:r>
          </a:p>
          <a:p>
            <a:pPr lvl="1">
              <a:lnSpc>
                <a:spcPct val="90000"/>
              </a:lnSpc>
            </a:pPr>
            <a:r>
              <a:rPr lang="en-US" sz="2500" dirty="0" smtClean="0"/>
              <a:t>_________________________________________</a:t>
            </a:r>
          </a:p>
          <a:p>
            <a:pPr lvl="1">
              <a:lnSpc>
                <a:spcPct val="90000"/>
              </a:lnSpc>
            </a:pPr>
            <a:r>
              <a:rPr lang="en-US" sz="2500" dirty="0" smtClean="0"/>
              <a:t>As </a:t>
            </a:r>
            <a:r>
              <a:rPr lang="en-US" sz="2500" dirty="0"/>
              <a:t>time </a:t>
            </a:r>
            <a:r>
              <a:rPr lang="en-US" sz="2500" dirty="0" smtClean="0"/>
              <a:t>passed, </a:t>
            </a:r>
            <a:r>
              <a:rPr lang="en-US" sz="2500" dirty="0"/>
              <a:t>more </a:t>
            </a:r>
            <a:r>
              <a:rPr lang="en-US" sz="2500" dirty="0" smtClean="0"/>
              <a:t>cyanobacteria</a:t>
            </a:r>
            <a:r>
              <a:rPr lang="en-US" sz="2500" dirty="0"/>
              <a:t>=more oxygen</a:t>
            </a:r>
          </a:p>
          <a:p>
            <a:pPr lvl="1">
              <a:lnSpc>
                <a:spcPct val="90000"/>
              </a:lnSpc>
            </a:pPr>
            <a:r>
              <a:rPr lang="en-US" sz="2500" dirty="0"/>
              <a:t>Now oxygen makes up </a:t>
            </a:r>
            <a:r>
              <a:rPr lang="en-US" sz="2500" dirty="0" smtClean="0"/>
              <a:t>_______ of </a:t>
            </a:r>
            <a:r>
              <a:rPr lang="en-US" sz="2500" dirty="0"/>
              <a:t>the ATM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52400"/>
            <a:ext cx="2339788" cy="2209800"/>
          </a:xfrm>
          <a:prstGeom prst="rect">
            <a:avLst/>
          </a:prstGeom>
        </p:spPr>
      </p:pic>
      <p:sp>
        <p:nvSpPr>
          <p:cNvPr id="2" name="Slide Number Placeholder 1"/>
          <p:cNvSpPr>
            <a:spLocks noGrp="1"/>
          </p:cNvSpPr>
          <p:nvPr>
            <p:ph type="sldNum" sz="quarter" idx="12"/>
          </p:nvPr>
        </p:nvSpPr>
        <p:spPr/>
        <p:txBody>
          <a:bodyPr/>
          <a:lstStyle/>
          <a:p>
            <a:fld id="{0FFC7EBF-97EE-4D07-B37B-E38884B03614}" type="slidenum">
              <a:rPr lang="en-US" smtClean="0"/>
              <a:pPr/>
              <a:t>18</a:t>
            </a:fld>
            <a:endParaRPr lang="en-US"/>
          </a:p>
        </p:txBody>
      </p:sp>
    </p:spTree>
    <p:extLst>
      <p:ext uri="{BB962C8B-B14F-4D97-AF65-F5344CB8AC3E}">
        <p14:creationId xmlns:p14="http://schemas.microsoft.com/office/powerpoint/2010/main" val="132767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circle(in)">
                                      <p:cBhvr>
                                        <p:cTn id="7" dur="800"/>
                                        <p:tgtEl>
                                          <p:spTgt spid="45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2" dur="500"/>
                                        <p:tgtEl>
                                          <p:spTgt spid="45059">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15" dur="500"/>
                                        <p:tgtEl>
                                          <p:spTgt spid="4505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5059">
                                            <p:txEl>
                                              <p:pRg st="6" end="6"/>
                                            </p:txEl>
                                          </p:spTgt>
                                        </p:tgtEl>
                                        <p:attrNameLst>
                                          <p:attrName>style.visibility</p:attrName>
                                        </p:attrNameLst>
                                      </p:cBhvr>
                                      <p:to>
                                        <p:strVal val="visible"/>
                                      </p:to>
                                    </p:set>
                                    <p:anim calcmode="lin" valueType="num">
                                      <p:cBhvr additive="base">
                                        <p:cTn id="28"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5059">
                                            <p:txEl>
                                              <p:pRg st="7" end="7"/>
                                            </p:txEl>
                                          </p:spTgt>
                                        </p:tgtEl>
                                        <p:attrNameLst>
                                          <p:attrName>style.visibility</p:attrName>
                                        </p:attrNameLst>
                                      </p:cBhvr>
                                      <p:to>
                                        <p:strVal val="visible"/>
                                      </p:to>
                                    </p:set>
                                    <p:anim calcmode="lin" valueType="num">
                                      <p:cBhvr additive="base">
                                        <p:cTn id="34"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t>So how did Eukaryotes evolve?</a:t>
            </a:r>
          </a:p>
        </p:txBody>
      </p:sp>
      <p:sp>
        <p:nvSpPr>
          <p:cNvPr id="46083" name="Rectangle 3"/>
          <p:cNvSpPr>
            <a:spLocks noGrp="1" noChangeArrowheads="1"/>
          </p:cNvSpPr>
          <p:nvPr>
            <p:ph idx="1"/>
          </p:nvPr>
        </p:nvSpPr>
        <p:spPr>
          <a:xfrm>
            <a:off x="457200" y="1295400"/>
            <a:ext cx="8229600" cy="4525963"/>
          </a:xfrm>
        </p:spPr>
        <p:txBody>
          <a:bodyPr/>
          <a:lstStyle/>
          <a:p>
            <a:r>
              <a:rPr lang="en-US" dirty="0" smtClean="0"/>
              <a:t>Endosymbiosis Theory</a:t>
            </a:r>
            <a:endParaRPr lang="en-US" dirty="0"/>
          </a:p>
          <a:p>
            <a:pPr lvl="2"/>
            <a:r>
              <a:rPr lang="en-US" dirty="0" smtClean="0"/>
              <a:t>________________________________________</a:t>
            </a:r>
            <a:endParaRPr lang="en-US" dirty="0"/>
          </a:p>
          <a:p>
            <a:pPr lvl="2"/>
            <a:r>
              <a:rPr lang="en-US" dirty="0"/>
              <a:t>Instead of being </a:t>
            </a:r>
            <a:r>
              <a:rPr lang="en-US" dirty="0" smtClean="0"/>
              <a:t>digested, the small </a:t>
            </a:r>
            <a:r>
              <a:rPr lang="en-US" dirty="0"/>
              <a:t>b</a:t>
            </a:r>
            <a:r>
              <a:rPr lang="en-US" dirty="0" smtClean="0"/>
              <a:t>acteria </a:t>
            </a:r>
            <a:r>
              <a:rPr lang="en-US" dirty="0"/>
              <a:t>lived inside the host and </a:t>
            </a:r>
            <a:r>
              <a:rPr lang="en-US" dirty="0" smtClean="0"/>
              <a:t>_________________________ ________________________________________.</a:t>
            </a:r>
            <a:endParaRPr lang="en-US" dirty="0"/>
          </a:p>
          <a:p>
            <a:pPr lvl="3"/>
            <a:r>
              <a:rPr lang="en-US" dirty="0"/>
              <a:t>Such as </a:t>
            </a:r>
            <a:r>
              <a:rPr lang="en-US" dirty="0" smtClean="0"/>
              <a:t>_____________________________________.</a:t>
            </a:r>
            <a:endParaRPr lang="en-US" dirty="0"/>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4191000"/>
            <a:ext cx="7620000" cy="231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FFC7EBF-97EE-4D07-B37B-E38884B03614}" type="slidenum">
              <a:rPr lang="en-US" smtClean="0"/>
              <a:pPr/>
              <a:t>19</a:t>
            </a:fld>
            <a:endParaRPr lang="en-US"/>
          </a:p>
        </p:txBody>
      </p:sp>
    </p:spTree>
    <p:extLst>
      <p:ext uri="{BB962C8B-B14F-4D97-AF65-F5344CB8AC3E}">
        <p14:creationId xmlns:p14="http://schemas.microsoft.com/office/powerpoint/2010/main" val="36581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3" dur="500"/>
                                        <p:tgtEl>
                                          <p:spTgt spid="4608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8" dur="500"/>
                                        <p:tgtEl>
                                          <p:spTgt spid="4608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1" dur="500"/>
                                        <p:tgtEl>
                                          <p:spTgt spid="4608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6084"/>
                                        </p:tgtEl>
                                        <p:attrNameLst>
                                          <p:attrName>style.visibility</p:attrName>
                                        </p:attrNameLst>
                                      </p:cBhvr>
                                      <p:to>
                                        <p:strVal val="visible"/>
                                      </p:to>
                                    </p:set>
                                    <p:animEffect transition="in" filter="blinds(horizontal)">
                                      <p:cBhvr>
                                        <p:cTn id="26"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dirty="0" smtClean="0"/>
              <a:t>The origin of life- early ideas</a:t>
            </a:r>
            <a:endParaRPr lang="en-US" dirty="0"/>
          </a:p>
        </p:txBody>
      </p:sp>
      <p:sp>
        <p:nvSpPr>
          <p:cNvPr id="4099" name="Rectangle 3"/>
          <p:cNvSpPr>
            <a:spLocks noGrp="1" noChangeArrowheads="1"/>
          </p:cNvSpPr>
          <p:nvPr>
            <p:ph idx="1"/>
          </p:nvPr>
        </p:nvSpPr>
        <p:spPr>
          <a:xfrm>
            <a:off x="228600" y="1447800"/>
            <a:ext cx="8534400" cy="5836920"/>
          </a:xfrm>
        </p:spPr>
        <p:txBody>
          <a:bodyPr/>
          <a:lstStyle/>
          <a:p>
            <a:pPr marL="0" indent="0">
              <a:buNone/>
            </a:pPr>
            <a:r>
              <a:rPr lang="en-US" sz="2600" b="1" dirty="0" smtClean="0">
                <a:effectLst>
                  <a:innerShdw blurRad="63500" dist="50800" dir="18900000">
                    <a:prstClr val="black">
                      <a:alpha val="50000"/>
                    </a:prstClr>
                  </a:innerShdw>
                </a:effectLst>
              </a:rPr>
              <a:t>Spontaneous Generation</a:t>
            </a:r>
          </a:p>
          <a:p>
            <a:r>
              <a:rPr lang="en-US" sz="2800" dirty="0" smtClean="0"/>
              <a:t>Believed to be an idea of _____________; popular before the 17</a:t>
            </a:r>
            <a:r>
              <a:rPr lang="en-US" sz="2800" baseline="30000" dirty="0" smtClean="0"/>
              <a:t>th</a:t>
            </a:r>
            <a:r>
              <a:rPr lang="en-US" sz="2800" dirty="0" smtClean="0"/>
              <a:t> century.</a:t>
            </a:r>
            <a:endParaRPr lang="en-US" sz="2800" dirty="0"/>
          </a:p>
          <a:p>
            <a:r>
              <a:rPr lang="en-US" sz="2800" dirty="0" smtClean="0"/>
              <a:t>Most </a:t>
            </a:r>
            <a:r>
              <a:rPr lang="en-US" sz="2800" dirty="0"/>
              <a:t>believed that </a:t>
            </a:r>
            <a:r>
              <a:rPr lang="en-US" sz="2800" dirty="0" smtClean="0"/>
              <a:t>_________________________ ___________________________.</a:t>
            </a:r>
            <a:endParaRPr lang="en-US" sz="2800" dirty="0"/>
          </a:p>
          <a:p>
            <a:pPr lvl="1"/>
            <a:r>
              <a:rPr lang="en-US" sz="2600" dirty="0" smtClean="0"/>
              <a:t>Life simply appeared. </a:t>
            </a:r>
            <a:endParaRPr lang="en-US" sz="2600" dirty="0"/>
          </a:p>
        </p:txBody>
      </p:sp>
      <p:pic>
        <p:nvPicPr>
          <p:cNvPr id="2" name="Picture 1"/>
          <p:cNvPicPr>
            <a:picLocks noChangeAspect="1"/>
          </p:cNvPicPr>
          <p:nvPr/>
        </p:nvPicPr>
        <p:blipFill>
          <a:blip r:embed="rId3"/>
          <a:stretch>
            <a:fillRect/>
          </a:stretch>
        </p:blipFill>
        <p:spPr>
          <a:xfrm>
            <a:off x="4724400" y="3810000"/>
            <a:ext cx="4209804" cy="2908300"/>
          </a:xfrm>
          <a:prstGeom prst="rect">
            <a:avLst/>
          </a:prstGeom>
        </p:spPr>
      </p:pic>
      <p:sp>
        <p:nvSpPr>
          <p:cNvPr id="3" name="Slide Number Placeholder 2"/>
          <p:cNvSpPr>
            <a:spLocks noGrp="1"/>
          </p:cNvSpPr>
          <p:nvPr>
            <p:ph type="sldNum" sz="quarter" idx="12"/>
          </p:nvPr>
        </p:nvSpPr>
        <p:spPr/>
        <p:txBody>
          <a:bodyPr/>
          <a:lstStyle/>
          <a:p>
            <a:fld id="{0FFC7EBF-97EE-4D07-B37B-E38884B03614}" type="slidenum">
              <a:rPr lang="en-US" smtClean="0"/>
              <a:pPr/>
              <a:t>2</a:t>
            </a:fld>
            <a:endParaRPr lang="en-US"/>
          </a:p>
        </p:txBody>
      </p:sp>
    </p:spTree>
    <p:extLst>
      <p:ext uri="{BB962C8B-B14F-4D97-AF65-F5344CB8AC3E}">
        <p14:creationId xmlns:p14="http://schemas.microsoft.com/office/powerpoint/2010/main" val="41535392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p>
        </p:txBody>
      </p:sp>
      <p:sp>
        <p:nvSpPr>
          <p:cNvPr id="66563" name="Rectangle 3"/>
          <p:cNvSpPr>
            <a:spLocks noGrp="1" noChangeArrowheads="1"/>
          </p:cNvSpPr>
          <p:nvPr>
            <p:ph idx="1"/>
          </p:nvPr>
        </p:nvSpPr>
        <p:spPr/>
        <p:txBody>
          <a:bodyPr/>
          <a:lstStyle/>
          <a:p>
            <a:endParaRPr lang="en-US"/>
          </a:p>
        </p:txBody>
      </p:sp>
      <p:pic>
        <p:nvPicPr>
          <p:cNvPr id="66565" name="Picture 5" descr="endosymbios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60" y="381000"/>
            <a:ext cx="9234139"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FFC7EBF-97EE-4D07-B37B-E38884B03614}" type="slidenum">
              <a:rPr lang="en-US" smtClean="0"/>
              <a:pPr/>
              <a:t>20</a:t>
            </a:fld>
            <a:endParaRPr lang="en-US"/>
          </a:p>
        </p:txBody>
      </p:sp>
    </p:spTree>
    <p:extLst>
      <p:ext uri="{BB962C8B-B14F-4D97-AF65-F5344CB8AC3E}">
        <p14:creationId xmlns:p14="http://schemas.microsoft.com/office/powerpoint/2010/main" val="16020090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3000" dirty="0"/>
              <a:t>Evidence that supports mitochondria</a:t>
            </a:r>
            <a:br>
              <a:rPr lang="en-US" sz="3000" dirty="0"/>
            </a:br>
            <a:r>
              <a:rPr lang="en-US" sz="3000" dirty="0"/>
              <a:t>and chloroplast descending from </a:t>
            </a:r>
            <a:r>
              <a:rPr lang="en-US" sz="3000" dirty="0" smtClean="0"/>
              <a:t>bacteria</a:t>
            </a:r>
            <a:r>
              <a:rPr lang="en-US" sz="3000" dirty="0"/>
              <a:t>-</a:t>
            </a:r>
          </a:p>
        </p:txBody>
      </p:sp>
      <p:sp>
        <p:nvSpPr>
          <p:cNvPr id="48131" name="Rectangle 3"/>
          <p:cNvSpPr>
            <a:spLocks noGrp="1" noChangeArrowheads="1"/>
          </p:cNvSpPr>
          <p:nvPr>
            <p:ph idx="1"/>
          </p:nvPr>
        </p:nvSpPr>
        <p:spPr>
          <a:xfrm>
            <a:off x="304800" y="1752600"/>
            <a:ext cx="8262938" cy="4724400"/>
          </a:xfrm>
        </p:spPr>
        <p:txBody>
          <a:bodyPr>
            <a:normAutofit fontScale="92500" lnSpcReduction="10000"/>
          </a:bodyPr>
          <a:lstStyle/>
          <a:p>
            <a:pPr marL="571500" indent="-571500">
              <a:lnSpc>
                <a:spcPct val="90000"/>
              </a:lnSpc>
              <a:buFont typeface="Wingdings" charset="0"/>
              <a:buAutoNum type="arabicPeriod"/>
            </a:pPr>
            <a:r>
              <a:rPr lang="en-US" sz="2700" dirty="0" smtClean="0"/>
              <a:t>_____________________</a:t>
            </a:r>
            <a:endParaRPr lang="en-US" sz="2700" dirty="0"/>
          </a:p>
          <a:p>
            <a:pPr marL="571500" indent="-571500">
              <a:lnSpc>
                <a:spcPct val="90000"/>
              </a:lnSpc>
              <a:buFont typeface="Wingdings" charset="0"/>
              <a:buAutoNum type="arabicPeriod"/>
            </a:pPr>
            <a:r>
              <a:rPr lang="en-US" sz="2700" dirty="0" smtClean="0"/>
              <a:t>_____________________</a:t>
            </a:r>
            <a:endParaRPr lang="en-US" sz="2700" dirty="0"/>
          </a:p>
          <a:p>
            <a:pPr marL="571500" indent="-571500">
              <a:lnSpc>
                <a:spcPct val="90000"/>
              </a:lnSpc>
              <a:buFont typeface="Wingdings" charset="0"/>
              <a:buAutoNum type="arabicPeriod"/>
            </a:pPr>
            <a:r>
              <a:rPr lang="en-US" sz="2700" dirty="0" smtClean="0"/>
              <a:t>_____________________</a:t>
            </a:r>
            <a:endParaRPr lang="en-US" sz="2700" dirty="0"/>
          </a:p>
          <a:p>
            <a:pPr marL="571500" indent="-571500">
              <a:lnSpc>
                <a:spcPct val="90000"/>
              </a:lnSpc>
              <a:buFont typeface="Wingdings" charset="0"/>
              <a:buAutoNum type="arabicPeriod"/>
            </a:pPr>
            <a:r>
              <a:rPr lang="en-US" sz="2700" dirty="0" smtClean="0"/>
              <a:t>________________________</a:t>
            </a:r>
            <a:endParaRPr lang="en-US" sz="2700" dirty="0"/>
          </a:p>
          <a:p>
            <a:pPr marL="471488" lvl="1" indent="0">
              <a:lnSpc>
                <a:spcPct val="90000"/>
              </a:lnSpc>
              <a:buNone/>
            </a:pPr>
            <a:endParaRPr lang="en-US" sz="2700" dirty="0" smtClean="0"/>
          </a:p>
          <a:p>
            <a:pPr marL="471488" lvl="1" indent="0">
              <a:lnSpc>
                <a:spcPct val="90000"/>
              </a:lnSpc>
              <a:buNone/>
            </a:pPr>
            <a:endParaRPr lang="en-US" sz="2700" dirty="0"/>
          </a:p>
          <a:p>
            <a:pPr marL="471488" lvl="1" indent="0">
              <a:lnSpc>
                <a:spcPct val="90000"/>
              </a:lnSpc>
              <a:buNone/>
            </a:pPr>
            <a:endParaRPr lang="en-US" sz="2700" dirty="0" smtClean="0"/>
          </a:p>
          <a:p>
            <a:pPr marL="471488" lvl="1" indent="0">
              <a:lnSpc>
                <a:spcPct val="90000"/>
              </a:lnSpc>
              <a:buNone/>
            </a:pPr>
            <a:endParaRPr lang="en-US" sz="2700" dirty="0" smtClean="0"/>
          </a:p>
          <a:p>
            <a:pPr marL="471488" lvl="1" indent="0">
              <a:lnSpc>
                <a:spcPct val="90000"/>
              </a:lnSpc>
              <a:buNone/>
            </a:pPr>
            <a:endParaRPr lang="en-US" sz="2700" dirty="0" smtClean="0"/>
          </a:p>
          <a:p>
            <a:pPr marL="471488" lvl="1" indent="0">
              <a:lnSpc>
                <a:spcPct val="90000"/>
              </a:lnSpc>
              <a:buNone/>
            </a:pPr>
            <a:endParaRPr lang="en-US" sz="2700" dirty="0"/>
          </a:p>
          <a:p>
            <a:pPr marL="0" indent="0">
              <a:lnSpc>
                <a:spcPct val="110000"/>
              </a:lnSpc>
              <a:buNone/>
            </a:pPr>
            <a:r>
              <a:rPr lang="en-US" sz="2700" dirty="0"/>
              <a:t>This led to the presence </a:t>
            </a:r>
            <a:r>
              <a:rPr lang="en-US" sz="2700" dirty="0" smtClean="0"/>
              <a:t>of  __________________ _____________ and </a:t>
            </a:r>
            <a:r>
              <a:rPr lang="en-US" sz="2700" dirty="0"/>
              <a:t>eventually our six kingdom </a:t>
            </a:r>
            <a:r>
              <a:rPr lang="en-US" sz="2700" dirty="0" smtClean="0"/>
              <a:t>system.</a:t>
            </a:r>
            <a:endParaRPr lang="en-US" sz="27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1676400"/>
            <a:ext cx="2149402" cy="201043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1676400"/>
            <a:ext cx="1981200" cy="2089759"/>
          </a:xfrm>
          <a:prstGeom prst="rect">
            <a:avLst/>
          </a:prstGeom>
        </p:spPr>
      </p:pic>
      <p:sp>
        <p:nvSpPr>
          <p:cNvPr id="6" name="TextBox 5"/>
          <p:cNvSpPr txBox="1"/>
          <p:nvPr/>
        </p:nvSpPr>
        <p:spPr>
          <a:xfrm>
            <a:off x="457200" y="4191000"/>
            <a:ext cx="8153400" cy="1200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dirty="0"/>
              <a:t>Chloroplasts and mitochondria have their own DNA, their own ribosomes, their own membranes, and they also divide by binary fission as prokaryotes </a:t>
            </a:r>
            <a:r>
              <a:rPr lang="en-US" sz="2400" dirty="0" smtClean="0"/>
              <a:t>do.</a:t>
            </a:r>
            <a:endParaRPr lang="en-US" sz="2400"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21</a:t>
            </a:fld>
            <a:endParaRPr lang="en-US"/>
          </a:p>
        </p:txBody>
      </p:sp>
    </p:spTree>
    <p:extLst>
      <p:ext uri="{BB962C8B-B14F-4D97-AF65-F5344CB8AC3E}">
        <p14:creationId xmlns:p14="http://schemas.microsoft.com/office/powerpoint/2010/main" val="3941114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Fossils</a:t>
            </a:r>
            <a:endParaRPr lang="en-US" dirty="0"/>
          </a:p>
        </p:txBody>
      </p:sp>
      <p:sp>
        <p:nvSpPr>
          <p:cNvPr id="3" name="Content Placeholder 2"/>
          <p:cNvSpPr>
            <a:spLocks noGrp="1"/>
          </p:cNvSpPr>
          <p:nvPr>
            <p:ph idx="1"/>
          </p:nvPr>
        </p:nvSpPr>
        <p:spPr>
          <a:xfrm>
            <a:off x="457200" y="1447800"/>
            <a:ext cx="8229600" cy="4525963"/>
          </a:xfrm>
        </p:spPr>
        <p:txBody>
          <a:bodyPr/>
          <a:lstStyle/>
          <a:p>
            <a:pPr>
              <a:buNone/>
            </a:pPr>
            <a:r>
              <a:rPr lang="en-US" b="1" dirty="0" smtClean="0"/>
              <a:t>FOSSIL:</a:t>
            </a:r>
            <a:r>
              <a:rPr lang="en-US" dirty="0" smtClean="0"/>
              <a:t> Any ________________________ _____________from a past geological age, such as the impressions and remains of organisms _______________________ _________________.</a:t>
            </a:r>
          </a:p>
          <a:p>
            <a:pPr>
              <a:buNone/>
            </a:pPr>
            <a:endParaRPr lang="en-US" dirty="0" smtClean="0"/>
          </a:p>
          <a:p>
            <a:pPr>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4068340"/>
            <a:ext cx="3146084" cy="2559630"/>
          </a:xfrm>
          <a:prstGeom prst="rect">
            <a:avLst/>
          </a:prstGeom>
        </p:spPr>
      </p:pic>
      <p:sp>
        <p:nvSpPr>
          <p:cNvPr id="5" name="Slide Number Placeholder 4"/>
          <p:cNvSpPr>
            <a:spLocks noGrp="1"/>
          </p:cNvSpPr>
          <p:nvPr>
            <p:ph type="sldNum" sz="quarter" idx="12"/>
          </p:nvPr>
        </p:nvSpPr>
        <p:spPr/>
        <p:txBody>
          <a:bodyPr/>
          <a:lstStyle/>
          <a:p>
            <a:fld id="{0FFC7EBF-97EE-4D07-B37B-E38884B03614}"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dirty="0" smtClean="0"/>
              <a:t>What can fossils tell us?</a:t>
            </a:r>
            <a:endParaRPr lang="en-US" dirty="0"/>
          </a:p>
        </p:txBody>
      </p:sp>
      <p:sp>
        <p:nvSpPr>
          <p:cNvPr id="3" name="Content Placeholder 2"/>
          <p:cNvSpPr>
            <a:spLocks noGrp="1"/>
          </p:cNvSpPr>
          <p:nvPr>
            <p:ph idx="1"/>
          </p:nvPr>
        </p:nvSpPr>
        <p:spPr>
          <a:xfrm>
            <a:off x="228600" y="1066800"/>
            <a:ext cx="5791200" cy="4846320"/>
          </a:xfrm>
        </p:spPr>
        <p:txBody>
          <a:bodyPr>
            <a:normAutofit fontScale="92500" lnSpcReduction="10000"/>
          </a:bodyPr>
          <a:lstStyle/>
          <a:p>
            <a:pPr>
              <a:buNone/>
            </a:pPr>
            <a:endParaRPr lang="en-US" dirty="0" smtClean="0"/>
          </a:p>
          <a:p>
            <a:pPr lvl="0"/>
            <a:r>
              <a:rPr lang="en-US" dirty="0" smtClean="0"/>
              <a:t>___________of organisms</a:t>
            </a:r>
          </a:p>
          <a:p>
            <a:pPr lvl="0"/>
            <a:r>
              <a:rPr lang="en-US" dirty="0" smtClean="0"/>
              <a:t>What they ate</a:t>
            </a:r>
          </a:p>
          <a:p>
            <a:pPr lvl="0"/>
            <a:r>
              <a:rPr lang="en-US" dirty="0" smtClean="0"/>
              <a:t>What ate them</a:t>
            </a:r>
          </a:p>
          <a:p>
            <a:pPr lvl="0"/>
            <a:r>
              <a:rPr lang="en-US" dirty="0" smtClean="0"/>
              <a:t>What type of ____________ they lived in</a:t>
            </a:r>
          </a:p>
          <a:p>
            <a:pPr marL="0" indent="0">
              <a:buNone/>
            </a:pPr>
            <a:endParaRPr lang="en-US" b="1" dirty="0" smtClean="0"/>
          </a:p>
          <a:p>
            <a:pPr marL="0" indent="0">
              <a:buNone/>
            </a:pPr>
            <a:endParaRPr lang="en-US" b="1" dirty="0" smtClean="0"/>
          </a:p>
          <a:p>
            <a:pPr marL="0" indent="0">
              <a:buNone/>
            </a:pPr>
            <a:r>
              <a:rPr lang="en-US" b="1" dirty="0" smtClean="0"/>
              <a:t>PALEONTOLOGIST</a:t>
            </a:r>
            <a:r>
              <a:rPr lang="en-US" b="1" dirty="0"/>
              <a:t>: </a:t>
            </a:r>
            <a:r>
              <a:rPr lang="en-US" dirty="0"/>
              <a:t>a scientist </a:t>
            </a:r>
            <a:r>
              <a:rPr lang="en-US" dirty="0" smtClean="0"/>
              <a:t>who </a:t>
            </a:r>
            <a:r>
              <a:rPr lang="en-US" dirty="0"/>
              <a:t>studies </a:t>
            </a:r>
            <a:r>
              <a:rPr lang="en-US" dirty="0" smtClean="0"/>
              <a:t>____________.</a:t>
            </a: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371600"/>
            <a:ext cx="2057400" cy="2743200"/>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36041">
            <a:off x="6213378" y="4423503"/>
            <a:ext cx="1729605" cy="224324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FFC7EBF-97EE-4D07-B37B-E38884B03614}" type="slidenum">
              <a:rPr lang="en-US" smtClean="0"/>
              <a:pPr/>
              <a:t>23</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Fossil Record</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3000" b="1" dirty="0" smtClean="0"/>
              <a:t>FOSSIL RECORD: </a:t>
            </a:r>
            <a:r>
              <a:rPr lang="en-US" sz="3000" dirty="0" smtClean="0"/>
              <a:t>all information about past life that can provide evidence about the history of life on Earth</a:t>
            </a:r>
            <a:r>
              <a:rPr lang="en-US" sz="3200" dirty="0" smtClean="0"/>
              <a:t>. </a:t>
            </a:r>
          </a:p>
          <a:p>
            <a:pPr lvl="1"/>
            <a:r>
              <a:rPr lang="en-US" sz="2700" dirty="0" smtClean="0"/>
              <a:t>The fossil record is ______________, because not all organisms become fossilized after death.</a:t>
            </a:r>
          </a:p>
          <a:p>
            <a:pPr lvl="1"/>
            <a:r>
              <a:rPr lang="en-US" sz="2700" dirty="0" smtClean="0"/>
              <a:t>Over _______of all species that have ever lived on Earth have become _____________. </a:t>
            </a:r>
          </a:p>
          <a:p>
            <a:pPr>
              <a:buNone/>
            </a:pPr>
            <a:endParaRPr lang="en-US" dirty="0"/>
          </a:p>
        </p:txBody>
      </p:sp>
      <p:pic>
        <p:nvPicPr>
          <p:cNvPr id="5" name="Picture 4">
            <a:hlinkClick r:id="rId2"/>
          </p:cNvPr>
          <p:cNvPicPr>
            <a:picLocks noChangeAspect="1"/>
          </p:cNvPicPr>
          <p:nvPr/>
        </p:nvPicPr>
        <p:blipFill>
          <a:blip r:embed="rId3"/>
          <a:stretch>
            <a:fillRect/>
          </a:stretch>
        </p:blipFill>
        <p:spPr>
          <a:xfrm>
            <a:off x="5410200" y="4695468"/>
            <a:ext cx="3249706" cy="2162532"/>
          </a:xfrm>
          <a:prstGeom prst="rect">
            <a:avLst/>
          </a:prstGeom>
        </p:spPr>
      </p:pic>
      <p:sp>
        <p:nvSpPr>
          <p:cNvPr id="6" name="TextBox 5"/>
          <p:cNvSpPr txBox="1"/>
          <p:nvPr/>
        </p:nvSpPr>
        <p:spPr>
          <a:xfrm>
            <a:off x="533400" y="4876800"/>
            <a:ext cx="4724400" cy="1446550"/>
          </a:xfrm>
          <a:prstGeom prst="rect">
            <a:avLst/>
          </a:prstGeom>
          <a:ln w="28575" cmpd="sng">
            <a:solidFill>
              <a:srgbClr val="008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200" dirty="0" smtClean="0"/>
              <a:t>The </a:t>
            </a:r>
            <a:r>
              <a:rPr lang="en-US" sz="2200" dirty="0" err="1" smtClean="0"/>
              <a:t>Thylacine</a:t>
            </a:r>
            <a:r>
              <a:rPr lang="en-US" sz="2200" dirty="0" smtClean="0"/>
              <a:t>, or Tasmanian tiger,  became extinct due to overhunting. The last of it’s kind died in 1933. These were carnivorous marsupials. </a:t>
            </a:r>
            <a:endParaRPr lang="en-US" sz="2200"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24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rmAutofit/>
          </a:bodyPr>
          <a:lstStyle/>
          <a:p>
            <a:r>
              <a:rPr lang="en-US" dirty="0" smtClean="0"/>
              <a:t>Types of Fossils</a:t>
            </a:r>
            <a:endParaRPr lang="en-US" dirty="0"/>
          </a:p>
        </p:txBody>
      </p:sp>
      <p:sp>
        <p:nvSpPr>
          <p:cNvPr id="3" name="Content Placeholder 2"/>
          <p:cNvSpPr>
            <a:spLocks noGrp="1"/>
          </p:cNvSpPr>
          <p:nvPr>
            <p:ph idx="1"/>
          </p:nvPr>
        </p:nvSpPr>
        <p:spPr>
          <a:xfrm>
            <a:off x="381000" y="1371600"/>
            <a:ext cx="6019800" cy="5257800"/>
          </a:xfrm>
        </p:spPr>
        <p:txBody>
          <a:bodyPr>
            <a:normAutofit/>
          </a:bodyPr>
          <a:lstStyle/>
          <a:p>
            <a:pPr marL="0" indent="0">
              <a:buNone/>
            </a:pPr>
            <a:r>
              <a:rPr lang="en-US" sz="2400" dirty="0" smtClean="0"/>
              <a:t>A. ___________Fossils: marking left by an animal such as a _____________.</a:t>
            </a:r>
          </a:p>
          <a:p>
            <a:pPr>
              <a:buNone/>
            </a:pPr>
            <a:endParaRPr lang="en-US" sz="2400" dirty="0" smtClean="0"/>
          </a:p>
          <a:p>
            <a:pPr>
              <a:buNone/>
            </a:pPr>
            <a:endParaRPr lang="en-US" sz="2400" dirty="0"/>
          </a:p>
          <a:p>
            <a:pPr>
              <a:buNone/>
            </a:pPr>
            <a:endParaRPr lang="en-US" sz="2400" dirty="0" smtClean="0"/>
          </a:p>
          <a:p>
            <a:pPr>
              <a:buNone/>
            </a:pPr>
            <a:endParaRPr lang="en-US" sz="2400" dirty="0"/>
          </a:p>
          <a:p>
            <a:pPr>
              <a:buNone/>
            </a:pPr>
            <a:endParaRPr lang="en-US" sz="2400" dirty="0" smtClean="0"/>
          </a:p>
          <a:p>
            <a:pPr>
              <a:buNone/>
            </a:pPr>
            <a:endParaRPr lang="en-US" sz="2400" dirty="0" smtClean="0"/>
          </a:p>
          <a:p>
            <a:pPr marL="0" indent="0">
              <a:buNone/>
            </a:pPr>
            <a:r>
              <a:rPr lang="en-US" sz="2400" dirty="0" smtClean="0"/>
              <a:t>C. _________: a thin object, such as a</a:t>
            </a:r>
          </a:p>
          <a:p>
            <a:pPr>
              <a:buNone/>
            </a:pPr>
            <a:r>
              <a:rPr lang="en-US" sz="2400" dirty="0" smtClean="0"/>
              <a:t> leaf, that falls into sediment &amp; _________ _______________________________.</a:t>
            </a:r>
          </a:p>
          <a:p>
            <a:pPr>
              <a:buNone/>
            </a:pPr>
            <a:endParaRPr lang="en-US" sz="4000" dirty="0" smtClean="0"/>
          </a:p>
          <a:p>
            <a:endParaRPr lang="en-US" dirty="0"/>
          </a:p>
        </p:txBody>
      </p:sp>
      <p:pic>
        <p:nvPicPr>
          <p:cNvPr id="20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2590800"/>
            <a:ext cx="2333625" cy="1748719"/>
          </a:xfrm>
          <a:prstGeom prst="rect">
            <a:avLst/>
          </a:prstGeom>
          <a:noFill/>
          <a:ln w="9525">
            <a:noFill/>
            <a:miter lim="800000"/>
            <a:headEnd/>
            <a:tailEnd/>
          </a:ln>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114800"/>
            <a:ext cx="1920387" cy="1981351"/>
          </a:xfrm>
          <a:prstGeom prst="rect">
            <a:avLst/>
          </a:prstGeom>
          <a:noFill/>
          <a:ln w="9525">
            <a:noFill/>
            <a:miter lim="800000"/>
            <a:headEnd/>
            <a:tailEnd/>
          </a:ln>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57200"/>
            <a:ext cx="1752600" cy="1752600"/>
          </a:xfrm>
          <a:prstGeom prst="rect">
            <a:avLst/>
          </a:prstGeom>
          <a:noFill/>
          <a:ln w="9525">
            <a:noFill/>
            <a:miter lim="800000"/>
            <a:headEnd/>
            <a:tailEnd/>
          </a:ln>
        </p:spPr>
      </p:pic>
      <p:sp>
        <p:nvSpPr>
          <p:cNvPr id="5" name="TextBox 4"/>
          <p:cNvSpPr txBox="1"/>
          <p:nvPr/>
        </p:nvSpPr>
        <p:spPr>
          <a:xfrm>
            <a:off x="4038600" y="2438400"/>
            <a:ext cx="6248400" cy="1846659"/>
          </a:xfrm>
          <a:prstGeom prst="rect">
            <a:avLst/>
          </a:prstGeom>
          <a:noFill/>
        </p:spPr>
        <p:txBody>
          <a:bodyPr wrap="square" rtlCol="0">
            <a:spAutoFit/>
          </a:bodyPr>
          <a:lstStyle/>
          <a:p>
            <a:pPr>
              <a:buNone/>
            </a:pPr>
            <a:endParaRPr lang="en-US" sz="2400" dirty="0"/>
          </a:p>
          <a:p>
            <a:r>
              <a:rPr lang="en-US" sz="2400" dirty="0"/>
              <a:t>B. </a:t>
            </a:r>
            <a:r>
              <a:rPr lang="en-US" sz="2400" dirty="0" smtClean="0"/>
              <a:t>___________: </a:t>
            </a:r>
            <a:r>
              <a:rPr lang="en-US" sz="2400" dirty="0"/>
              <a:t>minerals  fill </a:t>
            </a:r>
          </a:p>
          <a:p>
            <a:pPr>
              <a:buNone/>
            </a:pPr>
            <a:r>
              <a:rPr lang="en-US" sz="2400" dirty="0"/>
              <a:t>in space left by a decaying </a:t>
            </a:r>
          </a:p>
          <a:p>
            <a:pPr>
              <a:buNone/>
            </a:pPr>
            <a:r>
              <a:rPr lang="en-US" sz="2400" dirty="0"/>
              <a:t>organism, making a </a:t>
            </a:r>
            <a:r>
              <a:rPr lang="en-US" sz="2400" dirty="0" smtClean="0"/>
              <a:t>___________.</a:t>
            </a:r>
            <a:endParaRPr lang="en-US" sz="2400" dirty="0"/>
          </a:p>
          <a:p>
            <a:endParaRPr lang="en-US" dirty="0"/>
          </a:p>
        </p:txBody>
      </p:sp>
      <p:sp>
        <p:nvSpPr>
          <p:cNvPr id="6" name="Slide Number Placeholder 5"/>
          <p:cNvSpPr>
            <a:spLocks noGrp="1"/>
          </p:cNvSpPr>
          <p:nvPr>
            <p:ph type="sldNum" sz="quarter" idx="12"/>
          </p:nvPr>
        </p:nvSpPr>
        <p:spPr/>
        <p:txBody>
          <a:bodyPr/>
          <a:lstStyle/>
          <a:p>
            <a:fld id="{0FFC7EBF-97EE-4D07-B37B-E38884B03614}" type="slidenum">
              <a:rPr lang="en-US" smtClean="0"/>
              <a:pPr/>
              <a:t>25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Fossils</a:t>
            </a:r>
            <a:endParaRPr lang="en-US" dirty="0"/>
          </a:p>
        </p:txBody>
      </p:sp>
      <p:sp>
        <p:nvSpPr>
          <p:cNvPr id="3" name="Content Placeholder 2"/>
          <p:cNvSpPr>
            <a:spLocks noGrp="1"/>
          </p:cNvSpPr>
          <p:nvPr>
            <p:ph idx="1"/>
          </p:nvPr>
        </p:nvSpPr>
        <p:spPr>
          <a:xfrm>
            <a:off x="381000" y="1600200"/>
            <a:ext cx="5559552" cy="1676400"/>
          </a:xfrm>
        </p:spPr>
        <p:txBody>
          <a:bodyPr>
            <a:normAutofit lnSpcReduction="10000"/>
          </a:bodyPr>
          <a:lstStyle/>
          <a:p>
            <a:pPr marL="0" indent="0">
              <a:buNone/>
            </a:pPr>
            <a:r>
              <a:rPr lang="en-US" sz="2700" dirty="0" smtClean="0"/>
              <a:t>E. _______: when an organism is buried in sediment and then decays, leaving an __________ ____________. </a:t>
            </a:r>
          </a:p>
          <a:p>
            <a:pPr marL="0" indent="0">
              <a:buNone/>
            </a:pPr>
            <a:endParaRPr lang="en-US" dirty="0" smtClean="0"/>
          </a:p>
          <a:p>
            <a:pPr marL="0" indent="0">
              <a:buNone/>
            </a:pPr>
            <a:endParaRPr lang="en-US" dirty="0"/>
          </a:p>
          <a:p>
            <a:pPr marL="0" indent="0">
              <a:buNone/>
            </a:pPr>
            <a:endParaRPr lang="en-US" dirty="0" smtClean="0"/>
          </a:p>
          <a:p>
            <a:pPr>
              <a:buNone/>
            </a:pPr>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962400"/>
            <a:ext cx="3121212" cy="2196409"/>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1600200"/>
            <a:ext cx="2636253" cy="1727200"/>
          </a:xfrm>
          <a:prstGeom prst="rect">
            <a:avLst/>
          </a:prstGeom>
        </p:spPr>
      </p:pic>
      <p:sp>
        <p:nvSpPr>
          <p:cNvPr id="5" name="TextBox 4"/>
          <p:cNvSpPr txBox="1"/>
          <p:nvPr/>
        </p:nvSpPr>
        <p:spPr>
          <a:xfrm>
            <a:off x="4343400" y="3886200"/>
            <a:ext cx="4267200" cy="2092881"/>
          </a:xfrm>
          <a:prstGeom prst="rect">
            <a:avLst/>
          </a:prstGeom>
          <a:noFill/>
        </p:spPr>
        <p:txBody>
          <a:bodyPr wrap="square" rtlCol="0">
            <a:spAutoFit/>
          </a:bodyPr>
          <a:lstStyle/>
          <a:p>
            <a:r>
              <a:rPr lang="en-US" sz="2600" dirty="0"/>
              <a:t>F. Amber-preserved and frozen fossils: </a:t>
            </a:r>
            <a:r>
              <a:rPr lang="en-US" sz="2600" dirty="0" smtClean="0"/>
              <a:t>an </a:t>
            </a:r>
            <a:r>
              <a:rPr lang="en-US" sz="2600" dirty="0"/>
              <a:t>organism that was </a:t>
            </a:r>
            <a:r>
              <a:rPr lang="en-US" sz="2600" dirty="0" smtClean="0"/>
              <a:t>_____________ ___________________________________(amber).</a:t>
            </a:r>
            <a:endParaRPr lang="en-US" sz="2600" dirty="0"/>
          </a:p>
        </p:txBody>
      </p:sp>
      <p:sp>
        <p:nvSpPr>
          <p:cNvPr id="6" name="Slide Number Placeholder 5"/>
          <p:cNvSpPr>
            <a:spLocks noGrp="1"/>
          </p:cNvSpPr>
          <p:nvPr>
            <p:ph type="sldNum" sz="quarter" idx="12"/>
          </p:nvPr>
        </p:nvSpPr>
        <p:spPr/>
        <p:txBody>
          <a:bodyPr/>
          <a:lstStyle/>
          <a:p>
            <a:fld id="{0FFC7EBF-97EE-4D07-B37B-E38884B03614}" type="slidenum">
              <a:rPr lang="en-US" smtClean="0"/>
              <a:pPr/>
              <a:t>26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Time Scale</a:t>
            </a:r>
            <a:endParaRPr lang="en-US" dirty="0"/>
          </a:p>
        </p:txBody>
      </p:sp>
      <p:sp>
        <p:nvSpPr>
          <p:cNvPr id="3" name="Content Placeholder 2"/>
          <p:cNvSpPr>
            <a:spLocks noGrp="1"/>
          </p:cNvSpPr>
          <p:nvPr>
            <p:ph idx="1"/>
          </p:nvPr>
        </p:nvSpPr>
        <p:spPr/>
        <p:txBody>
          <a:bodyPr>
            <a:normAutofit/>
          </a:bodyPr>
          <a:lstStyle/>
          <a:p>
            <a:r>
              <a:rPr lang="en-US" b="1" dirty="0" smtClean="0"/>
              <a:t>GEOLOGIC TIME SCALE</a:t>
            </a:r>
            <a:r>
              <a:rPr lang="en-US" dirty="0" smtClean="0"/>
              <a:t>: used by paleontologists to measure evolutionary time. </a:t>
            </a:r>
          </a:p>
          <a:p>
            <a:r>
              <a:rPr lang="en-US" b="1" dirty="0" smtClean="0"/>
              <a:t>Eras</a:t>
            </a:r>
            <a:r>
              <a:rPr lang="en-US" dirty="0" smtClean="0"/>
              <a:t>: The longest time periods (aside from eons) that are ______________________ _________________________________________________________________.</a:t>
            </a:r>
          </a:p>
          <a:p>
            <a:r>
              <a:rPr lang="en-US" b="1" dirty="0" smtClean="0"/>
              <a:t>Periods</a:t>
            </a:r>
            <a:r>
              <a:rPr lang="en-US" dirty="0" smtClean="0"/>
              <a:t>: _________________________.</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27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Time Scale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8568828"/>
              </p:ext>
            </p:extLst>
          </p:nvPr>
        </p:nvGraphicFramePr>
        <p:xfrm>
          <a:off x="762000" y="2133600"/>
          <a:ext cx="7924800" cy="3429002"/>
        </p:xfrm>
        <a:graphic>
          <a:graphicData uri="http://schemas.openxmlformats.org/drawingml/2006/table">
            <a:tbl>
              <a:tblPr firstRow="1" bandRow="1">
                <a:tableStyleId>{5C22544A-7EE6-4342-B048-85BDC9FD1C3A}</a:tableStyleId>
              </a:tblPr>
              <a:tblGrid>
                <a:gridCol w="2641600"/>
                <a:gridCol w="2641600"/>
                <a:gridCol w="2641600"/>
              </a:tblGrid>
              <a:tr h="1168977">
                <a:tc>
                  <a:txBody>
                    <a:bodyPr/>
                    <a:lstStyle/>
                    <a:p>
                      <a:pPr algn="ctr"/>
                      <a:r>
                        <a:rPr lang="en-US" sz="2300" dirty="0" smtClean="0"/>
                        <a:t>ERA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PERIOD</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TIME  -millions of years ago</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005">
                <a:tc rowSpan="2">
                  <a:txBody>
                    <a:bodyPr/>
                    <a:lstStyle/>
                    <a:p>
                      <a:pPr algn="ctr"/>
                      <a:r>
                        <a:rPr lang="en-US" sz="2300" dirty="0" smtClean="0"/>
                        <a:t>______________</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005">
                <a:tc vMerge="1">
                  <a:txBody>
                    <a:bodyPr/>
                    <a:lstStyle/>
                    <a:p>
                      <a:endParaRPr lang="en-US"/>
                    </a:p>
                  </a:txBody>
                  <a:tcPr/>
                </a:tc>
                <a:tc>
                  <a:txBody>
                    <a:bodyPr/>
                    <a:lstStyle/>
                    <a:p>
                      <a:pPr algn="ctr"/>
                      <a:r>
                        <a:rPr lang="en-US" sz="2300" dirty="0" smtClean="0"/>
                        <a:t>Tertiary</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300" kern="1200" dirty="0" smtClean="0">
                          <a:solidFill>
                            <a:schemeClr val="dk1"/>
                          </a:solidFill>
                          <a:latin typeface="+mn-lt"/>
                          <a:ea typeface="+mn-ea"/>
                          <a:cs typeface="+mn-cs"/>
                        </a:rPr>
                        <a:t>6.5-1.8</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005">
                <a:tc rowSpan="3">
                  <a:txBody>
                    <a:bodyPr/>
                    <a:lstStyle/>
                    <a:p>
                      <a:pPr algn="ctr"/>
                      <a:endParaRPr lang="en-US" sz="2300" dirty="0" smtClean="0"/>
                    </a:p>
                    <a:p>
                      <a:pPr algn="ctr"/>
                      <a:r>
                        <a:rPr lang="en-US" sz="2300" dirty="0" smtClean="0"/>
                        <a:t>______________</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Cretaceous</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005">
                <a:tc vMerge="1">
                  <a:txBody>
                    <a:bodyPr/>
                    <a:lstStyle/>
                    <a:p>
                      <a:endParaRPr lang="en-US" dirty="0"/>
                    </a:p>
                  </a:txBody>
                  <a:tcPr/>
                </a:tc>
                <a:tc>
                  <a:txBody>
                    <a:bodyPr/>
                    <a:lstStyle/>
                    <a:p>
                      <a:pPr algn="ct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005">
                <a:tc vMerge="1">
                  <a:txBody>
                    <a:bodyPr/>
                    <a:lstStyle/>
                    <a:p>
                      <a:endParaRPr lang="en-US" dirty="0"/>
                    </a:p>
                  </a:txBody>
                  <a:tcPr/>
                </a:tc>
                <a:tc>
                  <a:txBody>
                    <a:bodyPr/>
                    <a:lstStyle/>
                    <a:p>
                      <a:pPr algn="ctr"/>
                      <a:r>
                        <a:rPr lang="en-US" sz="2300" dirty="0" smtClean="0"/>
                        <a:t>Triassic</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5" name="Straight Connector 4"/>
          <p:cNvCxnSpPr/>
          <p:nvPr/>
        </p:nvCxnSpPr>
        <p:spPr>
          <a:xfrm>
            <a:off x="762000" y="4191000"/>
            <a:ext cx="792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0FFC7EBF-97EE-4D07-B37B-E38884B03614}" type="slidenum">
              <a:rPr lang="en-US" smtClean="0"/>
              <a:pPr/>
              <a:t>28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Geologic Time Scale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029069"/>
              </p:ext>
            </p:extLst>
          </p:nvPr>
        </p:nvGraphicFramePr>
        <p:xfrm>
          <a:off x="609600" y="1371600"/>
          <a:ext cx="8229600" cy="4993639"/>
        </p:xfrm>
        <a:graphic>
          <a:graphicData uri="http://schemas.openxmlformats.org/drawingml/2006/table">
            <a:tbl>
              <a:tblPr firstRow="1" bandRow="1">
                <a:tableStyleId>{B301B821-A1FF-4177-AEE7-76D212191A09}</a:tableStyleId>
              </a:tblPr>
              <a:tblGrid>
                <a:gridCol w="2514600"/>
                <a:gridCol w="2209800"/>
                <a:gridCol w="3505200"/>
              </a:tblGrid>
              <a:tr h="938557">
                <a:tc>
                  <a:txBody>
                    <a:bodyPr/>
                    <a:lstStyle/>
                    <a:p>
                      <a:pPr algn="ctr"/>
                      <a:r>
                        <a:rPr lang="en-US" sz="2300" dirty="0" smtClean="0"/>
                        <a:t>ERA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PERIOD</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TIME- millions of years</a:t>
                      </a:r>
                      <a:r>
                        <a:rPr lang="en-US" sz="2300" baseline="0" dirty="0" smtClean="0"/>
                        <a:t> ago</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rowSpan="6">
                  <a:txBody>
                    <a:bodyPr/>
                    <a:lstStyle/>
                    <a:p>
                      <a:pPr algn="ctr"/>
                      <a:r>
                        <a:rPr lang="en-US" sz="2300" dirty="0" smtClean="0"/>
                        <a:t>PALEOZOIC</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vMerge="1">
                  <a:txBody>
                    <a:bodyPr/>
                    <a:lstStyle/>
                    <a:p>
                      <a:pPr algn="ctr"/>
                      <a:endParaRPr lang="en-US" dirty="0"/>
                    </a:p>
                  </a:txBody>
                  <a:tcPr/>
                </a:tc>
                <a:tc>
                  <a:txBody>
                    <a:bodyPr/>
                    <a:lstStyle/>
                    <a:p>
                      <a:pPr algn="ctr"/>
                      <a:r>
                        <a:rPr lang="en-US" sz="2300" dirty="0" smtClean="0"/>
                        <a:t>Carboniferous</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vMerge="1">
                  <a:txBody>
                    <a:bodyPr/>
                    <a:lstStyle/>
                    <a:p>
                      <a:pPr algn="ctr"/>
                      <a:endParaRPr lang="en-US" dirty="0" smtClean="0"/>
                    </a:p>
                  </a:txBody>
                  <a:tcPr/>
                </a:tc>
                <a:tc>
                  <a:txBody>
                    <a:bodyPr/>
                    <a:lstStyle/>
                    <a:p>
                      <a:pPr algn="ct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300" kern="1200" dirty="0" smtClean="0"/>
                        <a:t>410-363</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vMerge="1">
                  <a:txBody>
                    <a:bodyPr/>
                    <a:lstStyle/>
                    <a:p>
                      <a:pPr algn="ctr"/>
                      <a:endParaRPr lang="en-US" dirty="0" smtClean="0"/>
                    </a:p>
                  </a:txBody>
                  <a:tcPr/>
                </a:tc>
                <a:tc>
                  <a:txBody>
                    <a:bodyPr/>
                    <a:lstStyle/>
                    <a:p>
                      <a:pPr algn="ctr"/>
                      <a:r>
                        <a:rPr lang="en-US" sz="2300" dirty="0" smtClean="0"/>
                        <a:t>Silurian</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vMerge="1">
                  <a:txBody>
                    <a:bodyPr/>
                    <a:lstStyle/>
                    <a:p>
                      <a:pPr algn="ctr"/>
                      <a:endParaRPr lang="en-US" dirty="0" smtClean="0"/>
                    </a:p>
                  </a:txBody>
                  <a:tcPr/>
                </a:tc>
                <a:tc>
                  <a:txBody>
                    <a:bodyPr/>
                    <a:lstStyle/>
                    <a:p>
                      <a:pPr algn="ctr"/>
                      <a:r>
                        <a:rPr lang="en-US" sz="2300" dirty="0" smtClean="0"/>
                        <a:t>Ordovician</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300" kern="1200" dirty="0" smtClean="0"/>
                        <a:t>505-440</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vMerge="1">
                  <a:txBody>
                    <a:bodyPr/>
                    <a:lstStyle/>
                    <a:p>
                      <a:pPr algn="ctr"/>
                      <a:endParaRPr lang="en-US" dirty="0" smtClean="0"/>
                    </a:p>
                  </a:txBody>
                  <a:tcPr/>
                </a:tc>
                <a:tc>
                  <a:txBody>
                    <a:bodyPr/>
                    <a:lstStyle/>
                    <a:p>
                      <a:pPr algn="ct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3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3767">
                <a:tc>
                  <a:txBody>
                    <a:bodyPr/>
                    <a:lstStyle/>
                    <a:p>
                      <a:pPr algn="ctr"/>
                      <a:r>
                        <a:rPr lang="en-US" sz="2300" dirty="0" smtClean="0"/>
                        <a:t>PRECAMBRIAN</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smtClean="0"/>
                        <a:t>-</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300" dirty="0" smtClean="0"/>
                    </a:p>
                    <a:p>
                      <a:pPr algn="ctr"/>
                      <a:endParaRPr lang="en-US" sz="23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5" name="Straight Connector 4"/>
          <p:cNvCxnSpPr/>
          <p:nvPr/>
        </p:nvCxnSpPr>
        <p:spPr>
          <a:xfrm>
            <a:off x="609600" y="55626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0FFC7EBF-97EE-4D07-B37B-E38884B03614}" type="slidenum">
              <a:rPr lang="en-US" smtClean="0"/>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t>Examples of Spontaneous Generation </a:t>
            </a:r>
            <a:endParaRPr lang="en-US" dirty="0"/>
          </a:p>
        </p:txBody>
      </p:sp>
      <p:sp>
        <p:nvSpPr>
          <p:cNvPr id="3" name="Content Placeholder 2"/>
          <p:cNvSpPr>
            <a:spLocks noGrp="1"/>
          </p:cNvSpPr>
          <p:nvPr>
            <p:ph idx="1"/>
          </p:nvPr>
        </p:nvSpPr>
        <p:spPr>
          <a:xfrm>
            <a:off x="76200" y="1600200"/>
            <a:ext cx="8229600" cy="4525963"/>
          </a:xfrm>
        </p:spPr>
        <p:txBody>
          <a:bodyPr/>
          <a:lstStyle/>
          <a:p>
            <a:pPr marL="0" indent="0">
              <a:buNone/>
            </a:pPr>
            <a:r>
              <a:rPr lang="en-US" sz="2800" dirty="0" smtClean="0"/>
              <a:t>-Mice appearing in grain stores</a:t>
            </a:r>
          </a:p>
          <a:p>
            <a:pPr marL="0" indent="0">
              <a:buNone/>
            </a:pPr>
            <a:r>
              <a:rPr lang="en-US" sz="2800" dirty="0" smtClean="0"/>
              <a:t>-Beetles appearing out of manure</a:t>
            </a:r>
          </a:p>
          <a:p>
            <a:pPr marL="0" indent="0">
              <a:buNone/>
            </a:pPr>
            <a:r>
              <a:rPr lang="en-US" sz="2800" dirty="0" smtClean="0"/>
              <a:t>-Frogs appeared out of muddy soil</a:t>
            </a:r>
          </a:p>
          <a:p>
            <a:pPr marL="0" indent="0">
              <a:buNone/>
            </a:pPr>
            <a:r>
              <a:rPr lang="en-US" sz="2800" dirty="0" smtClean="0"/>
              <a:t>-Rats appeared out of sewage and garbage</a:t>
            </a:r>
          </a:p>
          <a:p>
            <a:pPr marL="0" indent="0">
              <a:buNone/>
            </a:pPr>
            <a:r>
              <a:rPr lang="en-US" sz="2800" dirty="0" smtClean="0"/>
              <a:t>-Flies and maggots appearing from meat</a:t>
            </a:r>
          </a:p>
          <a:p>
            <a:pPr marL="0" indent="0">
              <a:buNone/>
            </a:pPr>
            <a:endParaRPr lang="en-US" sz="2800" dirty="0"/>
          </a:p>
          <a:p>
            <a:pPr marL="0" indent="0">
              <a:buNone/>
            </a:pPr>
            <a:endParaRPr lang="en-US" dirty="0" smtClean="0"/>
          </a:p>
          <a:p>
            <a:pPr marL="0" indent="0">
              <a:buNone/>
            </a:pPr>
            <a:endParaRPr lang="en-US" dirty="0"/>
          </a:p>
        </p:txBody>
      </p:sp>
      <p:sp>
        <p:nvSpPr>
          <p:cNvPr id="4" name="TextBox 3"/>
          <p:cNvSpPr txBox="1"/>
          <p:nvPr/>
        </p:nvSpPr>
        <p:spPr>
          <a:xfrm>
            <a:off x="685800" y="4419600"/>
            <a:ext cx="7239000" cy="1785104"/>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b="1" dirty="0" smtClean="0"/>
              <a:t>The scientific method was not used to test these ideas.</a:t>
            </a:r>
          </a:p>
          <a:p>
            <a:pPr algn="ctr"/>
            <a:r>
              <a:rPr lang="en-US" sz="2200" b="1" dirty="0" smtClean="0"/>
              <a:t>They were based solely on observation!</a:t>
            </a:r>
          </a:p>
          <a:p>
            <a:pPr algn="ctr"/>
            <a:r>
              <a:rPr lang="en-US" sz="2200" b="1" dirty="0" smtClean="0"/>
              <a:t>Today, we have accumulated so much knowledge we take it for granted.</a:t>
            </a:r>
            <a:endParaRPr lang="en-US" sz="2200"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371600"/>
            <a:ext cx="2421213" cy="1614646"/>
          </a:xfrm>
          <a:prstGeom prst="rect">
            <a:avLst/>
          </a:prstGeom>
        </p:spPr>
      </p:pic>
      <p:sp>
        <p:nvSpPr>
          <p:cNvPr id="6" name="Slide Number Placeholder 5"/>
          <p:cNvSpPr>
            <a:spLocks noGrp="1"/>
          </p:cNvSpPr>
          <p:nvPr>
            <p:ph type="sldNum" sz="quarter" idx="12"/>
          </p:nvPr>
        </p:nvSpPr>
        <p:spPr/>
        <p:txBody>
          <a:bodyPr/>
          <a:lstStyle/>
          <a:p>
            <a:fld id="{0FFC7EBF-97EE-4D07-B37B-E38884B03614}" type="slidenum">
              <a:rPr lang="en-US" smtClean="0"/>
              <a:pPr/>
              <a:t>3</a:t>
            </a:fld>
            <a:endParaRPr lang="en-US"/>
          </a:p>
        </p:txBody>
      </p:sp>
    </p:spTree>
    <p:extLst>
      <p:ext uri="{BB962C8B-B14F-4D97-AF65-F5344CB8AC3E}">
        <p14:creationId xmlns:p14="http://schemas.microsoft.com/office/powerpoint/2010/main" val="3657808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153400" cy="2133600"/>
          </a:xfrm>
        </p:spPr>
        <p:txBody>
          <a:bodyPr>
            <a:normAutofit lnSpcReduction="10000"/>
          </a:bodyPr>
          <a:lstStyle/>
          <a:p>
            <a:pPr marL="0" indent="0">
              <a:buNone/>
            </a:pPr>
            <a:r>
              <a:rPr lang="en-US" b="1" dirty="0" smtClean="0"/>
              <a:t>PRECAMBRIAN ERA</a:t>
            </a:r>
            <a:r>
              <a:rPr lang="en-US" dirty="0" smtClean="0"/>
              <a:t>: </a:t>
            </a:r>
            <a:r>
              <a:rPr lang="en-US" sz="2650" dirty="0" smtClean="0"/>
              <a:t>___________________ _________________________________________. Simple anaerobic life appeared, followed by photosynthetic forms, which added oxygen to the atmosphere. </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990600" y="4191000"/>
            <a:ext cx="3333750" cy="2314575"/>
          </a:xfrm>
          <a:prstGeom prst="rect">
            <a:avLst/>
          </a:prstGeom>
          <a:noFill/>
          <a:ln w="9525">
            <a:noFill/>
            <a:miter lim="800000"/>
            <a:headEnd/>
            <a:tailEnd/>
          </a:ln>
        </p:spPr>
      </p:pic>
      <p:sp>
        <p:nvSpPr>
          <p:cNvPr id="5" name="TextBox 4"/>
          <p:cNvSpPr txBox="1"/>
          <p:nvPr/>
        </p:nvSpPr>
        <p:spPr>
          <a:xfrm>
            <a:off x="533400" y="2362200"/>
            <a:ext cx="8077200"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200" dirty="0" smtClean="0"/>
              <a:t>Precambrian simply means “everything before the Cambrian Era”. There are actually three eras in the </a:t>
            </a:r>
            <a:r>
              <a:rPr lang="en-US" sz="2200" dirty="0"/>
              <a:t>P</a:t>
            </a:r>
            <a:r>
              <a:rPr lang="en-US" sz="2200" dirty="0" smtClean="0"/>
              <a:t>recambrian: the Hadean, the </a:t>
            </a:r>
            <a:r>
              <a:rPr lang="en-US" sz="2200" dirty="0" err="1" smtClean="0"/>
              <a:t>Archaen</a:t>
            </a:r>
            <a:r>
              <a:rPr lang="en-US" sz="2200" dirty="0" smtClean="0"/>
              <a:t>, and the Proterozoic. The three eras are grouped together in what is known as the Precambrian Era.  </a:t>
            </a:r>
            <a:endParaRPr lang="en-US" sz="2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962400"/>
            <a:ext cx="2679700" cy="2679700"/>
          </a:xfrm>
          <a:prstGeom prst="rect">
            <a:avLst/>
          </a:prstGeom>
        </p:spPr>
      </p:pic>
      <p:sp>
        <p:nvSpPr>
          <p:cNvPr id="2" name="Slide Number Placeholder 1"/>
          <p:cNvSpPr>
            <a:spLocks noGrp="1"/>
          </p:cNvSpPr>
          <p:nvPr>
            <p:ph type="sldNum" sz="quarter" idx="12"/>
          </p:nvPr>
        </p:nvSpPr>
        <p:spPr/>
        <p:txBody>
          <a:bodyPr/>
          <a:lstStyle/>
          <a:p>
            <a:fld id="{0FFC7EBF-97EE-4D07-B37B-E38884B03614}" type="slidenum">
              <a:rPr lang="en-US" smtClean="0"/>
              <a:pPr/>
              <a:t>30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1143000"/>
          </a:xfrm>
        </p:spPr>
        <p:txBody>
          <a:bodyPr>
            <a:normAutofit fontScale="25000" lnSpcReduction="20000"/>
          </a:bodyPr>
          <a:lstStyle/>
          <a:p>
            <a:pPr>
              <a:buNone/>
            </a:pPr>
            <a:r>
              <a:rPr lang="en-US" sz="11200" b="1" dirty="0" smtClean="0"/>
              <a:t>PALEOZOIC ERA</a:t>
            </a:r>
            <a:r>
              <a:rPr lang="en-US" sz="11200" dirty="0" smtClean="0"/>
              <a:t>: (ancient life) </a:t>
            </a:r>
            <a:r>
              <a:rPr lang="en-US" sz="10200" dirty="0" smtClean="0"/>
              <a:t>Early on, the fossil record became rich with evidence of many types of _______________________________________.</a:t>
            </a:r>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1524000" y="3914588"/>
            <a:ext cx="5820703" cy="2959847"/>
          </a:xfrm>
          <a:prstGeom prst="rect">
            <a:avLst/>
          </a:prstGeom>
        </p:spPr>
      </p:pic>
      <p:grpSp>
        <p:nvGrpSpPr>
          <p:cNvPr id="9" name="Group 8"/>
          <p:cNvGrpSpPr/>
          <p:nvPr/>
        </p:nvGrpSpPr>
        <p:grpSpPr>
          <a:xfrm>
            <a:off x="1524000" y="1676400"/>
            <a:ext cx="7315200" cy="2021840"/>
            <a:chOff x="533400" y="1676400"/>
            <a:chExt cx="7315200" cy="202184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1752600"/>
              <a:ext cx="2540000" cy="1905000"/>
            </a:xfrm>
            <a:prstGeom prst="rect">
              <a:avLst/>
            </a:prstGeom>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752600"/>
              <a:ext cx="2605768" cy="1945640"/>
            </a:xfrm>
            <a:prstGeom prst="rect">
              <a:avLst/>
            </a:prstGeom>
            <a:noFill/>
            <a:ln w="9525">
              <a:noFill/>
              <a:miter lim="800000"/>
              <a:headEnd/>
              <a:tailEnd/>
            </a:ln>
          </p:spPr>
        </p:pic>
        <p:sp>
          <p:nvSpPr>
            <p:cNvPr id="6" name="TextBox 5"/>
            <p:cNvSpPr txBox="1"/>
            <p:nvPr/>
          </p:nvSpPr>
          <p:spPr>
            <a:xfrm>
              <a:off x="533400" y="1676400"/>
              <a:ext cx="7315200" cy="461665"/>
            </a:xfrm>
            <a:prstGeom prst="rect">
              <a:avLst/>
            </a:prstGeom>
            <a:noFill/>
          </p:spPr>
          <p:txBody>
            <a:bodyPr wrap="square" rtlCol="0">
              <a:spAutoFit/>
            </a:bodyPr>
            <a:lstStyle/>
            <a:p>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Fossils of trilobites are abundant! </a:t>
              </a:r>
              <a:endPar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 name="Slide Number Placeholder 1"/>
          <p:cNvSpPr>
            <a:spLocks noGrp="1"/>
          </p:cNvSpPr>
          <p:nvPr>
            <p:ph type="sldNum" sz="quarter" idx="12"/>
          </p:nvPr>
        </p:nvSpPr>
        <p:spPr/>
        <p:txBody>
          <a:bodyPr/>
          <a:lstStyle/>
          <a:p>
            <a:fld id="{0FFC7EBF-97EE-4D07-B37B-E38884B03614}"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114800"/>
            <a:ext cx="8229600" cy="24384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lnSpc>
                <a:spcPct val="120000"/>
              </a:lnSpc>
              <a:buNone/>
            </a:pPr>
            <a:r>
              <a:rPr lang="en-US" sz="3000" b="1" dirty="0" smtClean="0"/>
              <a:t>Ordovician and Silurian Periods</a:t>
            </a:r>
            <a:r>
              <a:rPr lang="en-US" sz="3000" dirty="0" smtClean="0"/>
              <a:t>: Ancestors of modern octopi and squid formed. The _____________ ___________________________, among them being _________________________. LOTS of marine competition!! Overcrowded oceans…</a:t>
            </a:r>
          </a:p>
          <a:p>
            <a:pPr>
              <a:buNone/>
            </a:pPr>
            <a:endParaRPr lang="en-US" dirty="0"/>
          </a:p>
        </p:txBody>
      </p:sp>
      <p:sp>
        <p:nvSpPr>
          <p:cNvPr id="4" name="Title 3"/>
          <p:cNvSpPr>
            <a:spLocks noGrp="1"/>
          </p:cNvSpPr>
          <p:nvPr>
            <p:ph type="title"/>
          </p:nvPr>
        </p:nvSpPr>
        <p:spPr>
          <a:xfrm>
            <a:off x="457200" y="152400"/>
            <a:ext cx="8229600" cy="1143000"/>
          </a:xfrm>
        </p:spPr>
        <p:txBody>
          <a:bodyPr/>
          <a:lstStyle/>
          <a:p>
            <a:r>
              <a:rPr lang="en-US" dirty="0" smtClean="0"/>
              <a:t>Periods within Paleozoic</a:t>
            </a:r>
            <a:endParaRPr lang="en-US" dirty="0"/>
          </a:p>
        </p:txBody>
      </p:sp>
      <p:sp>
        <p:nvSpPr>
          <p:cNvPr id="5" name="TextBox 4"/>
          <p:cNvSpPr txBox="1"/>
          <p:nvPr/>
        </p:nvSpPr>
        <p:spPr>
          <a:xfrm>
            <a:off x="533400" y="1447800"/>
            <a:ext cx="3962400" cy="25237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Cambrian Period: </a:t>
            </a:r>
          </a:p>
          <a:p>
            <a:pPr>
              <a:buNone/>
            </a:pPr>
            <a:r>
              <a:rPr lang="en-US" sz="2800" dirty="0"/>
              <a:t>First known </a:t>
            </a:r>
            <a:r>
              <a:rPr lang="en-US" sz="2800" dirty="0" smtClean="0"/>
              <a:t>_________ </a:t>
            </a:r>
            <a:r>
              <a:rPr lang="en-US" sz="2800" dirty="0"/>
              <a:t>began </a:t>
            </a:r>
            <a:r>
              <a:rPr lang="en-US" sz="2800" dirty="0" smtClean="0"/>
              <a:t>to </a:t>
            </a:r>
            <a:r>
              <a:rPr lang="en-US" sz="2800" dirty="0"/>
              <a:t>evolve, such </a:t>
            </a:r>
            <a:r>
              <a:rPr lang="en-US" sz="2800" dirty="0" smtClean="0"/>
              <a:t>as ______________ and _____________.</a:t>
            </a:r>
            <a:endParaRPr lang="en-US" sz="2800" dirty="0"/>
          </a:p>
          <a:p>
            <a:endParaRPr lang="en-US" dirty="0"/>
          </a:p>
        </p:txBody>
      </p:sp>
      <p:grpSp>
        <p:nvGrpSpPr>
          <p:cNvPr id="7" name="Group 6"/>
          <p:cNvGrpSpPr/>
          <p:nvPr/>
        </p:nvGrpSpPr>
        <p:grpSpPr>
          <a:xfrm>
            <a:off x="4876800" y="1524000"/>
            <a:ext cx="3581401" cy="2292096"/>
            <a:chOff x="4876800" y="1524000"/>
            <a:chExt cx="3581401" cy="2292096"/>
          </a:xfrm>
        </p:grpSpPr>
        <p:pic>
          <p:nvPicPr>
            <p:cNvPr id="7170"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524000"/>
              <a:ext cx="3581401" cy="2292096"/>
            </a:xfrm>
            <a:prstGeom prst="rect">
              <a:avLst/>
            </a:prstGeom>
            <a:noFill/>
            <a:ln w="9525">
              <a:noFill/>
              <a:miter lim="800000"/>
              <a:headEnd/>
              <a:tailEnd/>
            </a:ln>
          </p:spPr>
        </p:pic>
        <p:pic>
          <p:nvPicPr>
            <p:cNvPr id="6" name="Picture 5"/>
            <p:cNvPicPr>
              <a:picLocks noChangeAspect="1"/>
            </p:cNvPicPr>
            <p:nvPr/>
          </p:nvPicPr>
          <p:blipFill>
            <a:blip r:embed="rId4" cstate="email">
              <a:lum bright="70000" contrast="-70000"/>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4876800" y="1524000"/>
              <a:ext cx="739934" cy="508109"/>
            </a:xfrm>
            <a:prstGeom prst="rect">
              <a:avLst/>
            </a:prstGeom>
          </p:spPr>
        </p:pic>
      </p:grpSp>
      <p:sp>
        <p:nvSpPr>
          <p:cNvPr id="2" name="Slide Number Placeholder 1"/>
          <p:cNvSpPr>
            <a:spLocks noGrp="1"/>
          </p:cNvSpPr>
          <p:nvPr>
            <p:ph type="sldNum" sz="quarter" idx="12"/>
          </p:nvPr>
        </p:nvSpPr>
        <p:spPr/>
        <p:txBody>
          <a:bodyPr/>
          <a:lstStyle/>
          <a:p>
            <a:fld id="{0FFC7EBF-97EE-4D07-B37B-E38884B03614}" type="slidenum">
              <a:rPr lang="en-US" smtClean="0"/>
              <a:pPr/>
              <a:t>32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with Paleozoic</a:t>
            </a:r>
            <a:endParaRPr lang="en-US" dirty="0"/>
          </a:p>
        </p:txBody>
      </p:sp>
      <p:sp>
        <p:nvSpPr>
          <p:cNvPr id="3" name="Content Placeholder 2"/>
          <p:cNvSpPr>
            <a:spLocks noGrp="1"/>
          </p:cNvSpPr>
          <p:nvPr>
            <p:ph idx="1"/>
          </p:nvPr>
        </p:nvSpPr>
        <p:spPr>
          <a:xfrm>
            <a:off x="457200" y="1371600"/>
            <a:ext cx="8229600" cy="1447800"/>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nSpc>
                <a:spcPct val="120000"/>
              </a:lnSpc>
              <a:buNone/>
            </a:pPr>
            <a:r>
              <a:rPr lang="en-US" sz="3500" b="1" dirty="0" smtClean="0"/>
              <a:t>Devonian period: </a:t>
            </a:r>
            <a:r>
              <a:rPr lang="en-US" sz="3500" dirty="0" smtClean="0"/>
              <a:t>Often known as “________________ _____________”. Lots of marine competition; animals began to _____________________(the first being ___________________).</a:t>
            </a:r>
            <a:endParaRPr lang="en-US" dirty="0" smtClean="0"/>
          </a:p>
          <a:p>
            <a:pPr>
              <a:buNone/>
            </a:pPr>
            <a:endParaRPr lang="en-US" dirty="0" smtClean="0"/>
          </a:p>
          <a:p>
            <a:pPr>
              <a:buNone/>
            </a:pPr>
            <a:endParaRPr lang="en-US" b="1" dirty="0" smtClean="0"/>
          </a:p>
          <a:p>
            <a:endParaRPr lang="en-US"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3200400"/>
            <a:ext cx="3093720" cy="2245442"/>
          </a:xfrm>
          <a:prstGeom prst="rect">
            <a:avLst/>
          </a:prstGeom>
          <a:noFill/>
          <a:ln w="9525">
            <a:noFill/>
            <a:miter lim="800000"/>
            <a:headEnd/>
            <a:tailEnd/>
          </a:ln>
        </p:spPr>
      </p:pic>
      <p:sp>
        <p:nvSpPr>
          <p:cNvPr id="4" name="TextBox 3"/>
          <p:cNvSpPr txBox="1"/>
          <p:nvPr/>
        </p:nvSpPr>
        <p:spPr>
          <a:xfrm>
            <a:off x="381000" y="3124200"/>
            <a:ext cx="5105400" cy="306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500" b="1" dirty="0"/>
              <a:t>Carboniferous Period: </a:t>
            </a:r>
            <a:r>
              <a:rPr lang="en-US" sz="2500" dirty="0" smtClean="0"/>
              <a:t>many _____________________ such as dragon-flies &amp; cockroaches</a:t>
            </a:r>
            <a:r>
              <a:rPr lang="en-US" sz="2500" dirty="0"/>
              <a:t>. </a:t>
            </a:r>
            <a:r>
              <a:rPr lang="en-US" sz="2500" dirty="0" smtClean="0"/>
              <a:t>Dominated by arthropods.  The __________________________, which allowed for more successful reproduction among land animals. </a:t>
            </a:r>
            <a:endParaRPr lang="en-US" sz="2500" dirty="0"/>
          </a:p>
          <a:p>
            <a:endParaRPr lang="en-US" dirty="0"/>
          </a:p>
        </p:txBody>
      </p:sp>
      <p:sp>
        <p:nvSpPr>
          <p:cNvPr id="5" name="Slide Number Placeholder 4"/>
          <p:cNvSpPr>
            <a:spLocks noGrp="1"/>
          </p:cNvSpPr>
          <p:nvPr>
            <p:ph type="sldNum" sz="quarter" idx="12"/>
          </p:nvPr>
        </p:nvSpPr>
        <p:spPr/>
        <p:txBody>
          <a:bodyPr/>
          <a:lstStyle/>
          <a:p>
            <a:fld id="{0FFC7EBF-97EE-4D07-B37B-E38884B03614}" type="slidenum">
              <a:rPr lang="en-US" smtClean="0"/>
              <a:pPr/>
              <a:t>33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within the Paleozoic</a:t>
            </a:r>
            <a:endParaRPr lang="en-US" dirty="0"/>
          </a:p>
        </p:txBody>
      </p:sp>
      <p:sp>
        <p:nvSpPr>
          <p:cNvPr id="3" name="Content Placeholder 2"/>
          <p:cNvSpPr>
            <a:spLocks noGrp="1"/>
          </p:cNvSpPr>
          <p:nvPr>
            <p:ph idx="1"/>
          </p:nvPr>
        </p:nvSpPr>
        <p:spPr>
          <a:xfrm>
            <a:off x="152400" y="1447800"/>
            <a:ext cx="8686800" cy="4525963"/>
          </a:xfrm>
        </p:spPr>
        <p:txBody>
          <a:bodyPr>
            <a:normAutofit/>
          </a:bodyPr>
          <a:lstStyle/>
          <a:p>
            <a:pPr marL="0" indent="0">
              <a:buNone/>
            </a:pPr>
            <a:r>
              <a:rPr lang="en-US" sz="2700" b="1" dirty="0" smtClean="0"/>
              <a:t>Permian Period- </a:t>
            </a:r>
            <a:r>
              <a:rPr lang="en-US" sz="2700" dirty="0" smtClean="0"/>
              <a:t>A great ______________ occurred both on land and on sea. No one knows exactly what caused this extinction. It is estimated ______________ ______________________during the Permian Period.</a:t>
            </a:r>
            <a:endParaRPr lang="en-US" sz="2700"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4600" y="3657600"/>
            <a:ext cx="3962400" cy="2641600"/>
          </a:xfrm>
          <a:prstGeom prst="rect">
            <a:avLst/>
          </a:prstGeom>
        </p:spPr>
      </p:pic>
      <p:pic>
        <p:nvPicPr>
          <p:cNvPr id="5" name="Picture 4"/>
          <p:cNvPicPr>
            <a:picLocks noChangeAspect="1"/>
          </p:cNvPicPr>
          <p:nvPr/>
        </p:nvPicPr>
        <p:blipFill>
          <a:blip r:embed="rId5" cstate="email">
            <a:lum bright="70000" contrast="-7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2514600" y="3657600"/>
            <a:ext cx="739934" cy="508109"/>
          </a:xfrm>
          <a:prstGeom prst="rect">
            <a:avLst/>
          </a:prstGeom>
        </p:spPr>
      </p:pic>
      <p:sp>
        <p:nvSpPr>
          <p:cNvPr id="6" name="Slide Number Placeholder 5"/>
          <p:cNvSpPr>
            <a:spLocks noGrp="1"/>
          </p:cNvSpPr>
          <p:nvPr>
            <p:ph type="sldNum" sz="quarter" idx="12"/>
          </p:nvPr>
        </p:nvSpPr>
        <p:spPr/>
        <p:txBody>
          <a:bodyPr/>
          <a:lstStyle/>
          <a:p>
            <a:fld id="{0FFC7EBF-97EE-4D07-B37B-E38884B03614}" type="slidenum">
              <a:rPr lang="en-US" smtClean="0"/>
              <a:pPr/>
              <a:t>34</a:t>
            </a:fld>
            <a:endParaRPr lang="en-US"/>
          </a:p>
        </p:txBody>
      </p:sp>
    </p:spTree>
    <p:extLst>
      <p:ext uri="{BB962C8B-B14F-4D97-AF65-F5344CB8AC3E}">
        <p14:creationId xmlns:p14="http://schemas.microsoft.com/office/powerpoint/2010/main" val="10518675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Time Scale</a:t>
            </a:r>
            <a:endParaRPr lang="en-US" dirty="0"/>
          </a:p>
        </p:txBody>
      </p:sp>
      <p:sp>
        <p:nvSpPr>
          <p:cNvPr id="3" name="Content Placeholder 2"/>
          <p:cNvSpPr>
            <a:spLocks noGrp="1"/>
          </p:cNvSpPr>
          <p:nvPr>
            <p:ph idx="1"/>
          </p:nvPr>
        </p:nvSpPr>
        <p:spPr/>
        <p:txBody>
          <a:bodyPr/>
          <a:lstStyle/>
          <a:p>
            <a:pPr marL="0" indent="0">
              <a:buNone/>
            </a:pPr>
            <a:r>
              <a:rPr lang="en-US" b="1" dirty="0" smtClean="0"/>
              <a:t>MESOZOIC ERA</a:t>
            </a:r>
            <a:r>
              <a:rPr lang="en-US" dirty="0" smtClean="0"/>
              <a:t>:  (mid-life) “The Age of the ______________”.  </a:t>
            </a:r>
          </a:p>
        </p:txBody>
      </p:sp>
      <p:pic>
        <p:nvPicPr>
          <p:cNvPr id="5" name="Picture 4"/>
          <p:cNvPicPr>
            <a:picLocks noChangeAspect="1"/>
          </p:cNvPicPr>
          <p:nvPr/>
        </p:nvPicPr>
        <p:blipFill>
          <a:blip r:embed="rId2"/>
          <a:stretch>
            <a:fillRect/>
          </a:stretch>
        </p:blipFill>
        <p:spPr>
          <a:xfrm>
            <a:off x="228600" y="2895600"/>
            <a:ext cx="4493443" cy="33528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0011" y="2895600"/>
            <a:ext cx="4663989" cy="3394808"/>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5339" r="96224"/>
                    </a14:imgEffect>
                  </a14:imgLayer>
                </a14:imgProps>
              </a:ext>
              <a:ext uri="{28A0092B-C50C-407E-A947-70E740481C1C}">
                <a14:useLocalDpi xmlns:a14="http://schemas.microsoft.com/office/drawing/2010/main"/>
              </a:ext>
            </a:extLst>
          </a:blip>
          <a:stretch>
            <a:fillRect/>
          </a:stretch>
        </p:blipFill>
        <p:spPr>
          <a:xfrm>
            <a:off x="3048000" y="4953000"/>
            <a:ext cx="2744694" cy="1536743"/>
          </a:xfrm>
          <a:prstGeom prst="rect">
            <a:avLst/>
          </a:prstGeom>
        </p:spPr>
      </p:pic>
      <p:sp>
        <p:nvSpPr>
          <p:cNvPr id="7" name="Slide Number Placeholder 6"/>
          <p:cNvSpPr>
            <a:spLocks noGrp="1"/>
          </p:cNvSpPr>
          <p:nvPr>
            <p:ph type="sldNum" sz="quarter" idx="12"/>
          </p:nvPr>
        </p:nvSpPr>
        <p:spPr/>
        <p:txBody>
          <a:bodyPr/>
          <a:lstStyle/>
          <a:p>
            <a:fld id="{0FFC7EBF-97EE-4D07-B37B-E38884B03614}" type="slidenum">
              <a:rPr lang="en-US" smtClean="0"/>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the Mesozoic </a:t>
            </a:r>
            <a:endParaRPr lang="en-US" dirty="0"/>
          </a:p>
        </p:txBody>
      </p:sp>
      <p:sp>
        <p:nvSpPr>
          <p:cNvPr id="3" name="Content Placeholder 2"/>
          <p:cNvSpPr>
            <a:spLocks noGrp="1"/>
          </p:cNvSpPr>
          <p:nvPr>
            <p:ph idx="1"/>
          </p:nvPr>
        </p:nvSpPr>
        <p:spPr/>
        <p:txBody>
          <a:bodyPr/>
          <a:lstStyle/>
          <a:p>
            <a:pPr marL="0" indent="0">
              <a:buNone/>
            </a:pPr>
            <a:r>
              <a:rPr lang="en-US" sz="2900" b="1" dirty="0" smtClean="0"/>
              <a:t>Triassic </a:t>
            </a:r>
            <a:r>
              <a:rPr lang="en-US" sz="2900" b="1" dirty="0"/>
              <a:t>period: </a:t>
            </a:r>
            <a:r>
              <a:rPr lang="en-US" sz="2900" dirty="0"/>
              <a:t>Organisms that survived the Permian extinction become prominent (many reptiles).  </a:t>
            </a:r>
            <a:endParaRPr lang="en-US" sz="2900"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2590800"/>
            <a:ext cx="3200400" cy="1640205"/>
          </a:xfrm>
          <a:prstGeom prst="rect">
            <a:avLst/>
          </a:prstGeom>
        </p:spPr>
      </p:pic>
      <p:sp>
        <p:nvSpPr>
          <p:cNvPr id="6" name="TextBox 5"/>
          <p:cNvSpPr txBox="1"/>
          <p:nvPr/>
        </p:nvSpPr>
        <p:spPr>
          <a:xfrm>
            <a:off x="4800600" y="4267200"/>
            <a:ext cx="3810000" cy="14465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dirty="0" err="1" smtClean="0">
                <a:solidFill>
                  <a:srgbClr val="000000"/>
                </a:solidFill>
              </a:rPr>
              <a:t>Lystrosaurus</a:t>
            </a:r>
            <a:r>
              <a:rPr lang="en-US" sz="2200" dirty="0" smtClean="0">
                <a:solidFill>
                  <a:srgbClr val="000000"/>
                </a:solidFill>
              </a:rPr>
              <a:t> was the most common land vertebrate during the ___________ ____________ period. </a:t>
            </a:r>
            <a:endParaRPr lang="en-US" sz="2200" dirty="0">
              <a:solidFill>
                <a:srgbClr val="00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3200400"/>
            <a:ext cx="3113816" cy="1942243"/>
          </a:xfrm>
          <a:prstGeom prst="rect">
            <a:avLst/>
          </a:prstGeom>
        </p:spPr>
      </p:pic>
      <p:sp>
        <p:nvSpPr>
          <p:cNvPr id="8" name="TextBox 7"/>
          <p:cNvSpPr txBox="1"/>
          <p:nvPr/>
        </p:nvSpPr>
        <p:spPr>
          <a:xfrm>
            <a:off x="304800" y="5334000"/>
            <a:ext cx="3886200" cy="769441"/>
          </a:xfrm>
          <a:prstGeom prst="rect">
            <a:avLst/>
          </a:prstGeom>
          <a:solidFill>
            <a:srgbClr val="B7DEE8"/>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dirty="0" err="1" smtClean="0">
                <a:solidFill>
                  <a:srgbClr val="000000"/>
                </a:solidFill>
              </a:rPr>
              <a:t>Coelophysis</a:t>
            </a:r>
            <a:r>
              <a:rPr lang="en-US" sz="2200" dirty="0" smtClean="0">
                <a:solidFill>
                  <a:srgbClr val="000000"/>
                </a:solidFill>
              </a:rPr>
              <a:t> was the first known _________________</a:t>
            </a:r>
            <a:r>
              <a:rPr lang="en-US" sz="2200" dirty="0" smtClean="0"/>
              <a:t>. </a:t>
            </a:r>
            <a:endParaRPr lang="en-US" sz="2200"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36</a:t>
            </a:fld>
            <a:endParaRPr lang="en-US"/>
          </a:p>
        </p:txBody>
      </p:sp>
    </p:spTree>
    <p:extLst>
      <p:ext uri="{BB962C8B-B14F-4D97-AF65-F5344CB8AC3E}">
        <p14:creationId xmlns:p14="http://schemas.microsoft.com/office/powerpoint/2010/main" val="65466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within the Mesozoic</a:t>
            </a:r>
            <a:endParaRPr lang="en-US" dirty="0"/>
          </a:p>
        </p:txBody>
      </p:sp>
      <p:sp>
        <p:nvSpPr>
          <p:cNvPr id="3" name="Content Placeholder 2"/>
          <p:cNvSpPr>
            <a:spLocks noGrp="1"/>
          </p:cNvSpPr>
          <p:nvPr>
            <p:ph idx="1"/>
          </p:nvPr>
        </p:nvSpPr>
        <p:spPr>
          <a:xfrm>
            <a:off x="457200" y="1600200"/>
            <a:ext cx="4495800" cy="4525963"/>
          </a:xfrm>
        </p:spPr>
        <p:txBody>
          <a:bodyPr>
            <a:normAutofit fontScale="92500" lnSpcReduction="10000"/>
          </a:bodyPr>
          <a:lstStyle/>
          <a:p>
            <a:pPr marL="0" indent="0">
              <a:buNone/>
            </a:pPr>
            <a:r>
              <a:rPr lang="en-US" b="1" dirty="0"/>
              <a:t>Jurassic period</a:t>
            </a:r>
            <a:r>
              <a:rPr lang="en-US" dirty="0"/>
              <a:t>: Dinosaurs ruled; </a:t>
            </a:r>
            <a:r>
              <a:rPr lang="en-US" dirty="0" smtClean="0"/>
              <a:t>______ </a:t>
            </a:r>
            <a:r>
              <a:rPr lang="en-US" dirty="0"/>
              <a:t>began to evolve</a:t>
            </a:r>
            <a:r>
              <a:rPr lang="en-US" dirty="0" smtClean="0"/>
              <a:t>. Early ___________ began to _____________. </a:t>
            </a:r>
          </a:p>
          <a:p>
            <a:pPr marL="0" indent="0">
              <a:buNone/>
            </a:pPr>
            <a:r>
              <a:rPr lang="en-US" dirty="0" smtClean="0"/>
              <a:t>The sea life contained many familiar animals from today, such as sharks, rays, coral reefs and _______________. </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105400" y="1524000"/>
            <a:ext cx="3352800" cy="5034234"/>
          </a:xfrm>
          <a:prstGeom prst="rect">
            <a:avLst/>
          </a:prstGeom>
        </p:spPr>
      </p:pic>
      <p:sp>
        <p:nvSpPr>
          <p:cNvPr id="5" name="Slide Number Placeholder 4"/>
          <p:cNvSpPr>
            <a:spLocks noGrp="1"/>
          </p:cNvSpPr>
          <p:nvPr>
            <p:ph type="sldNum" sz="quarter" idx="12"/>
          </p:nvPr>
        </p:nvSpPr>
        <p:spPr/>
        <p:txBody>
          <a:bodyPr/>
          <a:lstStyle/>
          <a:p>
            <a:fld id="{0FFC7EBF-97EE-4D07-B37B-E38884B03614}" type="slidenum">
              <a:rPr lang="en-US" smtClean="0"/>
              <a:pPr/>
              <a:t>37</a:t>
            </a:fld>
            <a:endParaRPr lang="en-US"/>
          </a:p>
        </p:txBody>
      </p:sp>
    </p:spTree>
    <p:extLst>
      <p:ext uri="{BB962C8B-B14F-4D97-AF65-F5344CB8AC3E}">
        <p14:creationId xmlns:p14="http://schemas.microsoft.com/office/powerpoint/2010/main" val="388018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the Mesozoic</a:t>
            </a:r>
            <a:endParaRPr lang="en-US" dirty="0"/>
          </a:p>
        </p:txBody>
      </p:sp>
      <p:sp>
        <p:nvSpPr>
          <p:cNvPr id="3" name="Content Placeholder 2"/>
          <p:cNvSpPr>
            <a:spLocks noGrp="1"/>
          </p:cNvSpPr>
          <p:nvPr>
            <p:ph idx="1"/>
          </p:nvPr>
        </p:nvSpPr>
        <p:spPr>
          <a:xfrm>
            <a:off x="228600" y="1295400"/>
            <a:ext cx="5486400" cy="2438400"/>
          </a:xfrm>
        </p:spPr>
        <p:txBody>
          <a:bodyPr>
            <a:noAutofit/>
          </a:bodyPr>
          <a:lstStyle/>
          <a:p>
            <a:pPr marL="0" indent="0">
              <a:lnSpc>
                <a:spcPct val="110000"/>
              </a:lnSpc>
              <a:buNone/>
            </a:pPr>
            <a:r>
              <a:rPr lang="en-US" sz="2400" b="1" dirty="0" smtClean="0"/>
              <a:t>Cretaceous Period: </a:t>
            </a:r>
            <a:r>
              <a:rPr lang="en-US" sz="2400" dirty="0" smtClean="0"/>
              <a:t>Many ferns and conifers ruled the land. __________ _____________________________ ________________________.Many modern insects began to develop, such as _______and _________________. </a:t>
            </a:r>
          </a:p>
        </p:txBody>
      </p:sp>
      <p:pic>
        <p:nvPicPr>
          <p:cNvPr id="6" name="Picture 5"/>
          <p:cNvPicPr>
            <a:picLocks noChangeAspect="1"/>
          </p:cNvPicPr>
          <p:nvPr/>
        </p:nvPicPr>
        <p:blipFill>
          <a:blip r:embed="rId2"/>
          <a:stretch>
            <a:fillRect/>
          </a:stretch>
        </p:blipFill>
        <p:spPr>
          <a:xfrm>
            <a:off x="5791200" y="1752600"/>
            <a:ext cx="3098800" cy="4648200"/>
          </a:xfrm>
          <a:prstGeom prst="rect">
            <a:avLst/>
          </a:prstGeom>
        </p:spPr>
      </p:pic>
      <p:sp>
        <p:nvSpPr>
          <p:cNvPr id="7" name="TextBox 6"/>
          <p:cNvSpPr txBox="1"/>
          <p:nvPr/>
        </p:nvSpPr>
        <p:spPr>
          <a:xfrm>
            <a:off x="304800" y="4114800"/>
            <a:ext cx="5181600" cy="2743200"/>
          </a:xfrm>
          <a:prstGeom prst="rect">
            <a:avLst/>
          </a:prstGeom>
          <a:solidFill>
            <a:srgbClr val="84BB31"/>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a:ln>
                  <a:solidFill>
                    <a:srgbClr val="000000"/>
                  </a:solidFill>
                </a:ln>
                <a:solidFill>
                  <a:schemeClr val="tx1"/>
                </a:solidFill>
              </a:rPr>
              <a:t>Mass extinction!</a:t>
            </a:r>
            <a:endParaRPr lang="en-US" sz="2400" dirty="0">
              <a:ln>
                <a:solidFill>
                  <a:srgbClr val="000000"/>
                </a:solidFill>
              </a:ln>
              <a:solidFill>
                <a:schemeClr val="tx1"/>
              </a:solidFill>
            </a:endParaRPr>
          </a:p>
          <a:p>
            <a:r>
              <a:rPr lang="en-US" sz="2200" dirty="0">
                <a:ln>
                  <a:solidFill>
                    <a:srgbClr val="000000"/>
                  </a:solidFill>
                </a:ln>
                <a:solidFill>
                  <a:schemeClr val="tx1"/>
                </a:solidFill>
              </a:rPr>
              <a:t>Wiped out dinosaur life, but many groups of organisms, such as flowering plants, snails and clams, amphibians, lizards and snakes, crocodilians, and mammals survived the Cretaceous period and into the next era…</a:t>
            </a:r>
            <a:endParaRPr lang="en-US" sz="2200" b="1" dirty="0">
              <a:ln>
                <a:solidFill>
                  <a:srgbClr val="000000"/>
                </a:solidFill>
              </a:ln>
              <a:solidFill>
                <a:schemeClr val="tx1"/>
              </a:solidFill>
            </a:endParaRPr>
          </a:p>
          <a:p>
            <a:endParaRPr lang="en-US" sz="2400" dirty="0"/>
          </a:p>
        </p:txBody>
      </p:sp>
      <p:sp>
        <p:nvSpPr>
          <p:cNvPr id="4" name="Slide Number Placeholder 3"/>
          <p:cNvSpPr>
            <a:spLocks noGrp="1"/>
          </p:cNvSpPr>
          <p:nvPr>
            <p:ph type="sldNum" sz="quarter" idx="12"/>
          </p:nvPr>
        </p:nvSpPr>
        <p:spPr/>
        <p:txBody>
          <a:bodyPr/>
          <a:lstStyle/>
          <a:p>
            <a:fld id="{0FFC7EBF-97EE-4D07-B37B-E38884B03614}" type="slidenum">
              <a:rPr lang="en-US" smtClean="0"/>
              <a:pPr/>
              <a:t>38</a:t>
            </a:fld>
            <a:endParaRPr lang="en-US"/>
          </a:p>
        </p:txBody>
      </p:sp>
    </p:spTree>
    <p:extLst>
      <p:ext uri="{BB962C8B-B14F-4D97-AF65-F5344CB8AC3E}">
        <p14:creationId xmlns:p14="http://schemas.microsoft.com/office/powerpoint/2010/main" val="2007561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Geologic Time Scale			</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sz="3000" dirty="0" smtClean="0"/>
              <a:t>	</a:t>
            </a:r>
            <a:r>
              <a:rPr lang="en-US" sz="3000" b="1" dirty="0" smtClean="0"/>
              <a:t>CENOZOIC ERA</a:t>
            </a:r>
            <a:r>
              <a:rPr lang="en-US" sz="3000" dirty="0" smtClean="0"/>
              <a:t>: (new life) “Age of the _______________”.</a:t>
            </a:r>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2438400"/>
            <a:ext cx="5969204" cy="3886200"/>
          </a:xfrm>
          <a:prstGeom prst="rect">
            <a:avLst/>
          </a:prstGeom>
        </p:spPr>
      </p:pic>
      <p:sp>
        <p:nvSpPr>
          <p:cNvPr id="5" name="Slide Number Placeholder 4"/>
          <p:cNvSpPr>
            <a:spLocks noGrp="1"/>
          </p:cNvSpPr>
          <p:nvPr>
            <p:ph type="sldNum" sz="quarter" idx="12"/>
          </p:nvPr>
        </p:nvSpPr>
        <p:spPr/>
        <p:txBody>
          <a:bodyPr/>
          <a:lstStyle/>
          <a:p>
            <a:fld id="{0FFC7EBF-97EE-4D07-B37B-E38884B03614}"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86800" cy="5943600"/>
          </a:xfrm>
        </p:spPr>
        <p:txBody>
          <a:bodyPr>
            <a:normAutofit fontScale="92500" lnSpcReduction="20000"/>
          </a:bodyPr>
          <a:lstStyle/>
          <a:p>
            <a:r>
              <a:rPr lang="en-US" b="1" dirty="0"/>
              <a:t>Frances </a:t>
            </a:r>
            <a:r>
              <a:rPr lang="en-US" b="1" dirty="0" err="1"/>
              <a:t>Redi</a:t>
            </a:r>
            <a:endParaRPr lang="en-US" b="1" dirty="0"/>
          </a:p>
          <a:p>
            <a:pPr lvl="1"/>
            <a:r>
              <a:rPr lang="en-US" sz="2700" dirty="0" smtClean="0"/>
              <a:t>Before refrigerators, butchers hung meat outside. After a few days, flies would appear (spontaneous generation).</a:t>
            </a:r>
            <a:endParaRPr lang="en-US" sz="2700" dirty="0"/>
          </a:p>
          <a:p>
            <a:pPr lvl="1"/>
            <a:r>
              <a:rPr lang="en-US" sz="2700" dirty="0"/>
              <a:t>Did the meat actually create the flies</a:t>
            </a:r>
            <a:r>
              <a:rPr lang="en-US" sz="2700" dirty="0" smtClean="0"/>
              <a:t>?</a:t>
            </a:r>
          </a:p>
          <a:p>
            <a:pPr lvl="1"/>
            <a:r>
              <a:rPr lang="en-US" sz="2700" dirty="0" smtClean="0"/>
              <a:t>___________ ________ performed a _____________ experiment. </a:t>
            </a:r>
          </a:p>
          <a:p>
            <a:pPr lvl="1"/>
            <a:endParaRPr lang="en-US" sz="2500" dirty="0" smtClean="0"/>
          </a:p>
          <a:p>
            <a:pPr lvl="1"/>
            <a:endParaRPr lang="en-US" sz="2500" dirty="0"/>
          </a:p>
          <a:p>
            <a:pPr lvl="1"/>
            <a:endParaRPr lang="en-US" sz="2500" dirty="0" smtClean="0"/>
          </a:p>
          <a:p>
            <a:pPr lvl="1"/>
            <a:endParaRPr lang="en-US" sz="2500" dirty="0"/>
          </a:p>
          <a:p>
            <a:pPr lvl="1"/>
            <a:endParaRPr lang="en-US" sz="2500" dirty="0" smtClean="0"/>
          </a:p>
          <a:p>
            <a:pPr lvl="1"/>
            <a:endParaRPr lang="en-US" sz="2500" dirty="0"/>
          </a:p>
          <a:p>
            <a:pPr marL="0" indent="0">
              <a:lnSpc>
                <a:spcPct val="90000"/>
              </a:lnSpc>
              <a:buNone/>
            </a:pPr>
            <a:endParaRPr lang="en-US" dirty="0"/>
          </a:p>
          <a:p>
            <a:pPr>
              <a:lnSpc>
                <a:spcPct val="90000"/>
              </a:lnSpc>
            </a:pPr>
            <a:r>
              <a:rPr lang="en-US" dirty="0"/>
              <a:t>Results?</a:t>
            </a:r>
          </a:p>
          <a:p>
            <a:pPr lvl="1">
              <a:lnSpc>
                <a:spcPct val="90000"/>
              </a:lnSpc>
            </a:pPr>
            <a:r>
              <a:rPr lang="en-US" dirty="0"/>
              <a:t>Meat </a:t>
            </a:r>
            <a:r>
              <a:rPr lang="en-US" dirty="0" smtClean="0"/>
              <a:t>_____________ </a:t>
            </a:r>
            <a:r>
              <a:rPr lang="en-US" dirty="0"/>
              <a:t>flies, does not create them</a:t>
            </a:r>
          </a:p>
          <a:p>
            <a:pPr lvl="1"/>
            <a:endParaRPr lang="en-US" sz="2500" dirty="0"/>
          </a:p>
          <a:p>
            <a:endParaRPr lang="en-US" dirty="0"/>
          </a:p>
        </p:txBody>
      </p:sp>
      <p:pic>
        <p:nvPicPr>
          <p:cNvPr id="5" name="Picture 5" descr="mea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048000"/>
            <a:ext cx="7924800" cy="23323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FFC7EBF-97EE-4D07-B37B-E38884B03614}" type="slidenum">
              <a:rPr lang="en-US" smtClean="0"/>
              <a:pPr/>
              <a:t>4</a:t>
            </a:fld>
            <a:endParaRPr lang="en-US"/>
          </a:p>
        </p:txBody>
      </p:sp>
    </p:spTree>
    <p:extLst>
      <p:ext uri="{BB962C8B-B14F-4D97-AF65-F5344CB8AC3E}">
        <p14:creationId xmlns:p14="http://schemas.microsoft.com/office/powerpoint/2010/main" val="355247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the Cenozoic</a:t>
            </a:r>
            <a:endParaRPr lang="en-US" dirty="0"/>
          </a:p>
        </p:txBody>
      </p:sp>
      <p:sp>
        <p:nvSpPr>
          <p:cNvPr id="3" name="Content Placeholder 2"/>
          <p:cNvSpPr>
            <a:spLocks noGrp="1"/>
          </p:cNvSpPr>
          <p:nvPr>
            <p:ph idx="1"/>
          </p:nvPr>
        </p:nvSpPr>
        <p:spPr>
          <a:xfrm>
            <a:off x="457200" y="1524000"/>
            <a:ext cx="8229600" cy="2895600"/>
          </a:xfrm>
        </p:spPr>
        <p:txBody>
          <a:bodyPr>
            <a:normAutofit fontScale="85000" lnSpcReduction="10000"/>
          </a:bodyPr>
          <a:lstStyle/>
          <a:p>
            <a:pPr marL="0" indent="0">
              <a:lnSpc>
                <a:spcPct val="110000"/>
              </a:lnSpc>
              <a:buNone/>
            </a:pPr>
            <a:r>
              <a:rPr lang="en-US" b="1" dirty="0" smtClean="0"/>
              <a:t>Tertiary period</a:t>
            </a:r>
            <a:r>
              <a:rPr lang="en-US" dirty="0" smtClean="0"/>
              <a:t>: _________ </a:t>
            </a:r>
            <a:r>
              <a:rPr lang="en-US" dirty="0"/>
              <a:t>climate, </a:t>
            </a:r>
            <a:r>
              <a:rPr lang="en-US" dirty="0" smtClean="0"/>
              <a:t>____________ evolved- supported grazing animals. Dinosaurs gone; mammals able to reproduce more successfully (more space, briefly less predation). Birds also _______________  and many of the birds we see today were present during the Tertiary. </a:t>
            </a:r>
          </a:p>
          <a:p>
            <a:pPr marL="0" indent="0">
              <a:buNone/>
            </a:pPr>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4724400"/>
            <a:ext cx="3187700" cy="2002592"/>
          </a:xfrm>
          <a:prstGeom prst="rect">
            <a:avLst/>
          </a:prstGeom>
        </p:spPr>
      </p:pic>
      <p:sp>
        <p:nvSpPr>
          <p:cNvPr id="5" name="TextBox 4"/>
          <p:cNvSpPr txBox="1"/>
          <p:nvPr/>
        </p:nvSpPr>
        <p:spPr>
          <a:xfrm>
            <a:off x="4038600" y="4953000"/>
            <a:ext cx="4495800" cy="1508105"/>
          </a:xfrm>
          <a:prstGeom prst="rect">
            <a:avLst/>
          </a:prstGeom>
          <a:solidFill>
            <a:srgbClr val="B7DEE8"/>
          </a:solidFill>
        </p:spPr>
        <p:txBody>
          <a:bodyPr wrap="square" rtlCol="0">
            <a:spAutoFit/>
          </a:bodyPr>
          <a:lstStyle/>
          <a:p>
            <a:r>
              <a:rPr lang="en-US" sz="2300" dirty="0" smtClean="0">
                <a:ln>
                  <a:solidFill>
                    <a:srgbClr val="000000"/>
                  </a:solidFill>
                </a:ln>
                <a:solidFill>
                  <a:srgbClr val="000000"/>
                </a:solidFill>
              </a:rPr>
              <a:t>The eohippus was a tiny mammal, only about 15 inches high, that is believed to be the ancestor of modern day horses. </a:t>
            </a:r>
            <a:endParaRPr lang="en-US" sz="2300" dirty="0">
              <a:ln>
                <a:solidFill>
                  <a:srgbClr val="000000"/>
                </a:solidFill>
              </a:ln>
              <a:solidFill>
                <a:srgbClr val="000000"/>
              </a:solidFill>
            </a:endParaRPr>
          </a:p>
        </p:txBody>
      </p:sp>
      <p:sp>
        <p:nvSpPr>
          <p:cNvPr id="6" name="Slide Number Placeholder 5"/>
          <p:cNvSpPr>
            <a:spLocks noGrp="1"/>
          </p:cNvSpPr>
          <p:nvPr>
            <p:ph type="sldNum" sz="quarter" idx="12"/>
          </p:nvPr>
        </p:nvSpPr>
        <p:spPr/>
        <p:txBody>
          <a:bodyPr/>
          <a:lstStyle/>
          <a:p>
            <a:fld id="{0FFC7EBF-97EE-4D07-B37B-E38884B03614}" type="slidenum">
              <a:rPr lang="en-US" smtClean="0"/>
              <a:pPr/>
              <a:t>40</a:t>
            </a:fld>
            <a:endParaRPr lang="en-US"/>
          </a:p>
        </p:txBody>
      </p:sp>
    </p:spTree>
    <p:extLst>
      <p:ext uri="{BB962C8B-B14F-4D97-AF65-F5344CB8AC3E}">
        <p14:creationId xmlns:p14="http://schemas.microsoft.com/office/powerpoint/2010/main" val="3663915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the Cenozoic</a:t>
            </a:r>
            <a:endParaRPr lang="en-US" dirty="0"/>
          </a:p>
        </p:txBody>
      </p:sp>
      <p:sp>
        <p:nvSpPr>
          <p:cNvPr id="3" name="Content Placeholder 2"/>
          <p:cNvSpPr>
            <a:spLocks noGrp="1"/>
          </p:cNvSpPr>
          <p:nvPr>
            <p:ph idx="1"/>
          </p:nvPr>
        </p:nvSpPr>
        <p:spPr>
          <a:xfrm>
            <a:off x="228600" y="1371600"/>
            <a:ext cx="8686800" cy="4754563"/>
          </a:xfrm>
        </p:spPr>
        <p:txBody>
          <a:bodyPr/>
          <a:lstStyle/>
          <a:p>
            <a:pPr marL="0" indent="0">
              <a:buNone/>
            </a:pPr>
            <a:r>
              <a:rPr lang="en-US" sz="2500" b="1" dirty="0" err="1" smtClean="0"/>
              <a:t>Quarternary</a:t>
            </a:r>
            <a:r>
              <a:rPr lang="en-US" sz="2500" b="1" dirty="0" smtClean="0"/>
              <a:t> period</a:t>
            </a:r>
            <a:r>
              <a:rPr lang="en-US" sz="2500" dirty="0" smtClean="0"/>
              <a:t>: </a:t>
            </a:r>
            <a:r>
              <a:rPr lang="en-US" sz="2400" dirty="0" smtClean="0"/>
              <a:t>This is the __________ ___________ that we live in. Series </a:t>
            </a:r>
            <a:r>
              <a:rPr lang="en-US" sz="2400" dirty="0"/>
              <a:t>of </a:t>
            </a:r>
            <a:r>
              <a:rPr lang="en-US" sz="2400" dirty="0" smtClean="0"/>
              <a:t>________ ________ occurred. Earth’s </a:t>
            </a:r>
            <a:r>
              <a:rPr lang="en-US" sz="2400" dirty="0"/>
              <a:t>climate began to warm about 20,000 years ago, </a:t>
            </a:r>
            <a:r>
              <a:rPr lang="en-US" sz="2400" dirty="0" smtClean="0"/>
              <a:t>__________ ____________, </a:t>
            </a:r>
            <a:r>
              <a:rPr lang="en-US" sz="2400" dirty="0"/>
              <a:t>sea levels rose. </a:t>
            </a:r>
            <a:r>
              <a:rPr lang="en-US" sz="2400" dirty="0" smtClean="0"/>
              <a:t>Extinct animals of the quaternary included mastodons and ____________________.</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733800"/>
            <a:ext cx="1989343" cy="2895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657600"/>
            <a:ext cx="5518260" cy="2971800"/>
          </a:xfrm>
          <a:prstGeom prst="rect">
            <a:avLst/>
          </a:prstGeom>
        </p:spPr>
      </p:pic>
      <p:sp>
        <p:nvSpPr>
          <p:cNvPr id="6" name="Slide Number Placeholder 5"/>
          <p:cNvSpPr>
            <a:spLocks noGrp="1"/>
          </p:cNvSpPr>
          <p:nvPr>
            <p:ph type="sldNum" sz="quarter" idx="12"/>
          </p:nvPr>
        </p:nvSpPr>
        <p:spPr/>
        <p:txBody>
          <a:bodyPr/>
          <a:lstStyle/>
          <a:p>
            <a:fld id="{0FFC7EBF-97EE-4D07-B37B-E38884B03614}" type="slidenum">
              <a:rPr lang="en-US" smtClean="0"/>
              <a:pPr/>
              <a:t>41</a:t>
            </a:fld>
            <a:endParaRPr lang="en-US"/>
          </a:p>
        </p:txBody>
      </p:sp>
    </p:spTree>
    <p:extLst>
      <p:ext uri="{BB962C8B-B14F-4D97-AF65-F5344CB8AC3E}">
        <p14:creationId xmlns:p14="http://schemas.microsoft.com/office/powerpoint/2010/main" val="16332850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524000" y="914400"/>
            <a:ext cx="6223398" cy="5702300"/>
          </a:xfrm>
          <a:prstGeom prst="rect">
            <a:avLst/>
          </a:prstGeom>
        </p:spPr>
      </p:pic>
      <p:sp>
        <p:nvSpPr>
          <p:cNvPr id="3" name="Slide Number Placeholder 2"/>
          <p:cNvSpPr>
            <a:spLocks noGrp="1"/>
          </p:cNvSpPr>
          <p:nvPr>
            <p:ph type="sldNum" sz="quarter" idx="12"/>
          </p:nvPr>
        </p:nvSpPr>
        <p:spPr/>
        <p:txBody>
          <a:bodyPr/>
          <a:lstStyle/>
          <a:p>
            <a:fld id="{0FFC7EBF-97EE-4D07-B37B-E38884B03614}" type="slidenum">
              <a:rPr lang="en-US" smtClean="0"/>
              <a:pPr/>
              <a:t>42</a:t>
            </a:fld>
            <a:endParaRPr lang="en-US"/>
          </a:p>
        </p:txBody>
      </p:sp>
    </p:spTree>
    <p:extLst>
      <p:ext uri="{BB962C8B-B14F-4D97-AF65-F5344CB8AC3E}">
        <p14:creationId xmlns:p14="http://schemas.microsoft.com/office/powerpoint/2010/main" val="21179065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Strata</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 y="1295400"/>
            <a:ext cx="7810500" cy="5207000"/>
          </a:xfrm>
          <a:prstGeom prst="rect">
            <a:avLst/>
          </a:prstGeom>
        </p:spPr>
      </p:pic>
      <p:sp>
        <p:nvSpPr>
          <p:cNvPr id="3" name="Slide Number Placeholder 2"/>
          <p:cNvSpPr>
            <a:spLocks noGrp="1"/>
          </p:cNvSpPr>
          <p:nvPr>
            <p:ph type="sldNum" sz="quarter" idx="12"/>
          </p:nvPr>
        </p:nvSpPr>
        <p:spPr/>
        <p:txBody>
          <a:bodyPr/>
          <a:lstStyle/>
          <a:p>
            <a:fld id="{0FFC7EBF-97EE-4D07-B37B-E38884B03614}" type="slidenum">
              <a:rPr lang="en-US" smtClean="0"/>
              <a:pPr/>
              <a:t>43</a:t>
            </a:fld>
            <a:endParaRPr lang="en-US"/>
          </a:p>
        </p:txBody>
      </p:sp>
    </p:spTree>
    <p:extLst>
      <p:ext uri="{BB962C8B-B14F-4D97-AF65-F5344CB8AC3E}">
        <p14:creationId xmlns:p14="http://schemas.microsoft.com/office/powerpoint/2010/main" val="27546281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Geological Strata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172" y="1447800"/>
            <a:ext cx="4098798" cy="5029200"/>
          </a:xfrm>
          <a:prstGeom prst="rect">
            <a:avLst/>
          </a:prstGeom>
        </p:spPr>
      </p:pic>
      <p:sp>
        <p:nvSpPr>
          <p:cNvPr id="7" name="TextBox 6"/>
          <p:cNvSpPr txBox="1"/>
          <p:nvPr/>
        </p:nvSpPr>
        <p:spPr>
          <a:xfrm>
            <a:off x="4724400" y="1371600"/>
            <a:ext cx="3962400" cy="50475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300" dirty="0"/>
              <a:t>A stratum (pl. strata) is a _______________________ _______________________ _______________________ _______________________ </a:t>
            </a:r>
            <a:r>
              <a:rPr lang="en-US" sz="2300" dirty="0" smtClean="0"/>
              <a:t>______ from </a:t>
            </a:r>
            <a:r>
              <a:rPr lang="en-US" sz="2300" dirty="0"/>
              <a:t>other layers. </a:t>
            </a:r>
            <a:endParaRPr lang="en-US" sz="2300" dirty="0" smtClean="0"/>
          </a:p>
          <a:p>
            <a:endParaRPr lang="en-US" sz="2300" dirty="0"/>
          </a:p>
          <a:p>
            <a:r>
              <a:rPr lang="en-US" sz="2300" dirty="0"/>
              <a:t>Examples) fossils of trilobites can only be found at the bottom layers. </a:t>
            </a:r>
            <a:endParaRPr lang="en-US" sz="2300" dirty="0" smtClean="0"/>
          </a:p>
          <a:p>
            <a:endParaRPr lang="en-US" sz="2300" dirty="0"/>
          </a:p>
          <a:p>
            <a:r>
              <a:rPr lang="en-US" sz="2300" dirty="0"/>
              <a:t>We use strata to help us _______________________ </a:t>
            </a:r>
            <a:r>
              <a:rPr lang="en-US" sz="2300" dirty="0" smtClean="0"/>
              <a:t>______________________. </a:t>
            </a:r>
            <a:endParaRPr lang="en-US" sz="2300" dirty="0">
              <a:effectLst/>
            </a:endParaRPr>
          </a:p>
        </p:txBody>
      </p:sp>
      <p:sp>
        <p:nvSpPr>
          <p:cNvPr id="3" name="Slide Number Placeholder 2"/>
          <p:cNvSpPr>
            <a:spLocks noGrp="1"/>
          </p:cNvSpPr>
          <p:nvPr>
            <p:ph type="sldNum" sz="quarter" idx="12"/>
          </p:nvPr>
        </p:nvSpPr>
        <p:spPr/>
        <p:txBody>
          <a:bodyPr/>
          <a:lstStyle/>
          <a:p>
            <a:fld id="{0FFC7EBF-97EE-4D07-B37B-E38884B03614}" type="slidenum">
              <a:rPr lang="en-US" smtClean="0"/>
              <a:pPr/>
              <a:t>44</a:t>
            </a:fld>
            <a:endParaRPr lang="en-US"/>
          </a:p>
        </p:txBody>
      </p:sp>
    </p:spTree>
    <p:extLst>
      <p:ext uri="{BB962C8B-B14F-4D97-AF65-F5344CB8AC3E}">
        <p14:creationId xmlns:p14="http://schemas.microsoft.com/office/powerpoint/2010/main" val="2574472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Frances </a:t>
            </a:r>
            <a:r>
              <a:rPr lang="en-US" dirty="0" err="1" smtClean="0"/>
              <a:t>Redi</a:t>
            </a:r>
            <a:r>
              <a:rPr lang="en-US" dirty="0" smtClean="0"/>
              <a:t> challenged the idea of spontaneous generation using controlled experiments.</a:t>
            </a:r>
          </a:p>
          <a:p>
            <a:endParaRPr lang="en-US" dirty="0"/>
          </a:p>
          <a:p>
            <a:endParaRPr lang="en-US" dirty="0"/>
          </a:p>
        </p:txBody>
      </p:sp>
      <p:pic>
        <p:nvPicPr>
          <p:cNvPr id="4" name="Picture 3"/>
          <p:cNvPicPr>
            <a:picLocks noChangeAspect="1"/>
          </p:cNvPicPr>
          <p:nvPr/>
        </p:nvPicPr>
        <p:blipFill>
          <a:blip r:embed="rId2"/>
          <a:stretch>
            <a:fillRect/>
          </a:stretch>
        </p:blipFill>
        <p:spPr>
          <a:xfrm>
            <a:off x="1524000" y="2133600"/>
            <a:ext cx="6096000" cy="3077308"/>
          </a:xfrm>
          <a:prstGeom prst="rect">
            <a:avLst/>
          </a:prstGeom>
        </p:spPr>
      </p:pic>
      <p:sp>
        <p:nvSpPr>
          <p:cNvPr id="5" name="TextBox 4"/>
          <p:cNvSpPr txBox="1"/>
          <p:nvPr/>
        </p:nvSpPr>
        <p:spPr>
          <a:xfrm>
            <a:off x="457200" y="5334000"/>
            <a:ext cx="8001000" cy="1200328"/>
          </a:xfrm>
          <a:prstGeom prst="rect">
            <a:avLst/>
          </a:prstGeom>
          <a:noFill/>
        </p:spPr>
        <p:txBody>
          <a:bodyPr wrap="square" rtlCol="0">
            <a:spAutoFit/>
          </a:bodyPr>
          <a:lstStyle/>
          <a:p>
            <a:r>
              <a:rPr lang="en-US" sz="2400" dirty="0" smtClean="0"/>
              <a:t>Open jars= flies</a:t>
            </a:r>
          </a:p>
          <a:p>
            <a:r>
              <a:rPr lang="en-US" sz="2400" dirty="0" smtClean="0"/>
              <a:t>Tightly sealed jars= no flies</a:t>
            </a:r>
          </a:p>
          <a:p>
            <a:r>
              <a:rPr lang="en-US" sz="2400" dirty="0" smtClean="0"/>
              <a:t>Jars covered with gauze= flies near meat, but not in/on it. </a:t>
            </a:r>
            <a:endParaRPr lang="en-US" sz="2400" dirty="0"/>
          </a:p>
        </p:txBody>
      </p:sp>
      <p:sp>
        <p:nvSpPr>
          <p:cNvPr id="2" name="Slide Number Placeholder 1"/>
          <p:cNvSpPr>
            <a:spLocks noGrp="1"/>
          </p:cNvSpPr>
          <p:nvPr>
            <p:ph type="sldNum" sz="quarter" idx="12"/>
          </p:nvPr>
        </p:nvSpPr>
        <p:spPr/>
        <p:txBody>
          <a:bodyPr/>
          <a:lstStyle/>
          <a:p>
            <a:fld id="{0FFC7EBF-97EE-4D07-B37B-E38884B03614}" type="slidenum">
              <a:rPr lang="en-US" smtClean="0"/>
              <a:pPr/>
              <a:t>5</a:t>
            </a:fld>
            <a:endParaRPr lang="en-US"/>
          </a:p>
        </p:txBody>
      </p:sp>
    </p:spTree>
    <p:extLst>
      <p:ext uri="{BB962C8B-B14F-4D97-AF65-F5344CB8AC3E}">
        <p14:creationId xmlns:p14="http://schemas.microsoft.com/office/powerpoint/2010/main" val="28243539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Biogenesis</a:t>
            </a:r>
          </a:p>
        </p:txBody>
      </p:sp>
      <p:sp>
        <p:nvSpPr>
          <p:cNvPr id="8195" name="Rectangle 3"/>
          <p:cNvSpPr>
            <a:spLocks noGrp="1" noChangeArrowheads="1"/>
          </p:cNvSpPr>
          <p:nvPr>
            <p:ph idx="1"/>
          </p:nvPr>
        </p:nvSpPr>
        <p:spPr>
          <a:xfrm>
            <a:off x="457200" y="1447800"/>
            <a:ext cx="8229600" cy="4525963"/>
          </a:xfrm>
        </p:spPr>
        <p:txBody>
          <a:bodyPr/>
          <a:lstStyle/>
          <a:p>
            <a:r>
              <a:rPr lang="en-US" dirty="0"/>
              <a:t>The idea that living </a:t>
            </a:r>
            <a:r>
              <a:rPr lang="en-US" dirty="0" smtClean="0"/>
              <a:t>organisms </a:t>
            </a:r>
            <a:r>
              <a:rPr lang="en-US" b="1" u="sng" dirty="0" smtClean="0"/>
              <a:t>________ _________________________________</a:t>
            </a:r>
            <a:r>
              <a:rPr lang="en-US" dirty="0" smtClean="0"/>
              <a:t>!</a:t>
            </a:r>
            <a:endParaRPr lang="en-US" dirty="0"/>
          </a:p>
          <a:p>
            <a:endParaRPr lang="en-US" dirty="0"/>
          </a:p>
          <a:p>
            <a:r>
              <a:rPr lang="en-US" dirty="0"/>
              <a:t>So how did life first appear on earth?</a:t>
            </a:r>
          </a:p>
        </p:txBody>
      </p:sp>
      <p:pic>
        <p:nvPicPr>
          <p:cNvPr id="2" name="Picture 1"/>
          <p:cNvPicPr>
            <a:picLocks noChangeAspect="1"/>
          </p:cNvPicPr>
          <p:nvPr/>
        </p:nvPicPr>
        <p:blipFill>
          <a:blip r:embed="rId3"/>
          <a:stretch>
            <a:fillRect/>
          </a:stretch>
        </p:blipFill>
        <p:spPr>
          <a:xfrm>
            <a:off x="5257800" y="3962400"/>
            <a:ext cx="3009900" cy="2453854"/>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524000" y="4038600"/>
            <a:ext cx="2209800" cy="2209800"/>
          </a:xfrm>
          <a:prstGeom prst="rect">
            <a:avLst/>
          </a:prstGeom>
        </p:spPr>
      </p:pic>
      <p:sp>
        <p:nvSpPr>
          <p:cNvPr id="4" name="Slide Number Placeholder 3"/>
          <p:cNvSpPr>
            <a:spLocks noGrp="1"/>
          </p:cNvSpPr>
          <p:nvPr>
            <p:ph type="sldNum" sz="quarter" idx="12"/>
          </p:nvPr>
        </p:nvSpPr>
        <p:spPr/>
        <p:txBody>
          <a:bodyPr/>
          <a:lstStyle/>
          <a:p>
            <a:fld id="{0FFC7EBF-97EE-4D07-B37B-E38884B03614}" type="slidenum">
              <a:rPr lang="en-US" smtClean="0"/>
              <a:pPr/>
              <a:t>6</a:t>
            </a:fld>
            <a:endParaRPr lang="en-US"/>
          </a:p>
        </p:txBody>
      </p:sp>
    </p:spTree>
    <p:extLst>
      <p:ext uri="{BB962C8B-B14F-4D97-AF65-F5344CB8AC3E}">
        <p14:creationId xmlns:p14="http://schemas.microsoft.com/office/powerpoint/2010/main" val="4159770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left)">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Life Theory</a:t>
            </a:r>
            <a:endParaRPr lang="en-US" dirty="0"/>
          </a:p>
        </p:txBody>
      </p:sp>
      <p:sp>
        <p:nvSpPr>
          <p:cNvPr id="3" name="Content Placeholder 2"/>
          <p:cNvSpPr>
            <a:spLocks noGrp="1"/>
          </p:cNvSpPr>
          <p:nvPr>
            <p:ph idx="1"/>
          </p:nvPr>
        </p:nvSpPr>
        <p:spPr>
          <a:xfrm>
            <a:off x="457200" y="1600200"/>
            <a:ext cx="7010400" cy="19050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r>
              <a:rPr lang="en-US" sz="2800" dirty="0" smtClean="0"/>
              <a:t>Russian biochemist </a:t>
            </a:r>
            <a:r>
              <a:rPr lang="en-US" sz="2800" b="1" dirty="0" smtClean="0"/>
              <a:t>Alexander __________ </a:t>
            </a:r>
            <a:r>
              <a:rPr lang="en-US" sz="2800" dirty="0" smtClean="0"/>
              <a:t>(1894-1980) hypothesized that the rise of living things started with the formation of ____________________________________</a:t>
            </a:r>
            <a:r>
              <a:rPr lang="en-US" sz="2800" dirty="0" smtClean="0">
                <a:solidFill>
                  <a:schemeClr val="accent4"/>
                </a:solidFill>
              </a:rPr>
              <a:t>. </a:t>
            </a:r>
          </a:p>
          <a:p>
            <a:pPr marL="0" indent="0" algn="ctr">
              <a:buNone/>
            </a:pPr>
            <a:r>
              <a:rPr lang="en-US" sz="2800" dirty="0" smtClean="0">
                <a:solidFill>
                  <a:srgbClr val="000000"/>
                </a:solidFill>
              </a:rPr>
              <a:t>-_________________________</a:t>
            </a:r>
            <a:endParaRPr lang="en-US" dirty="0" smtClean="0">
              <a:solidFill>
                <a:srgbClr val="000000"/>
              </a:solidFill>
            </a:endParaRPr>
          </a:p>
        </p:txBody>
      </p:sp>
      <p:pic>
        <p:nvPicPr>
          <p:cNvPr id="4" name="Picture 3"/>
          <p:cNvPicPr>
            <a:picLocks noChangeAspect="1"/>
          </p:cNvPicPr>
          <p:nvPr/>
        </p:nvPicPr>
        <p:blipFill>
          <a:blip r:embed="rId3"/>
          <a:stretch>
            <a:fillRect/>
          </a:stretch>
        </p:blipFill>
        <p:spPr>
          <a:xfrm>
            <a:off x="7391400" y="1524000"/>
            <a:ext cx="1524000" cy="2059459"/>
          </a:xfrm>
          <a:prstGeom prst="rect">
            <a:avLst/>
          </a:prstGeom>
          <a:ln>
            <a:noFill/>
          </a:ln>
          <a:effectLst>
            <a:softEdge rad="112500"/>
          </a:effectLst>
        </p:spPr>
      </p:pic>
      <p:sp>
        <p:nvSpPr>
          <p:cNvPr id="8" name="Rectangle 7"/>
          <p:cNvSpPr/>
          <p:nvPr/>
        </p:nvSpPr>
        <p:spPr>
          <a:xfrm>
            <a:off x="457200" y="3886200"/>
            <a:ext cx="8153400" cy="201593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b="1" dirty="0" err="1"/>
              <a:t>Lerman’s</a:t>
            </a:r>
            <a:r>
              <a:rPr lang="en-US" sz="2500" b="1" dirty="0"/>
              <a:t> Bubble Model </a:t>
            </a:r>
            <a:r>
              <a:rPr lang="en-US" sz="2500" dirty="0"/>
              <a:t>(</a:t>
            </a:r>
            <a:r>
              <a:rPr lang="en-US" sz="2500" dirty="0" smtClean="0"/>
              <a:t>1986- based on </a:t>
            </a:r>
            <a:r>
              <a:rPr lang="en-US" sz="2500" dirty="0" err="1" smtClean="0"/>
              <a:t>Oparin’s</a:t>
            </a:r>
            <a:r>
              <a:rPr lang="en-US" sz="2500" dirty="0" smtClean="0"/>
              <a:t> theory).  Suggested </a:t>
            </a:r>
            <a:r>
              <a:rPr lang="en-US" sz="2500" dirty="0"/>
              <a:t>that </a:t>
            </a:r>
            <a:r>
              <a:rPr lang="en-US" sz="2500" dirty="0" smtClean="0"/>
              <a:t>_________________________ deep </a:t>
            </a:r>
            <a:r>
              <a:rPr lang="en-US" sz="2500" dirty="0"/>
              <a:t>in the ocean were releasing </a:t>
            </a:r>
            <a:r>
              <a:rPr lang="en-US" sz="2500" dirty="0" smtClean="0"/>
              <a:t>_________________ _______________________________(</a:t>
            </a:r>
            <a:r>
              <a:rPr lang="en-US" sz="2500" dirty="0"/>
              <a:t>carbon, sulfur, hydrogen, oxygen) which aided in originating life. </a:t>
            </a:r>
          </a:p>
        </p:txBody>
      </p:sp>
      <p:sp>
        <p:nvSpPr>
          <p:cNvPr id="5" name="Slide Number Placeholder 4"/>
          <p:cNvSpPr>
            <a:spLocks noGrp="1"/>
          </p:cNvSpPr>
          <p:nvPr>
            <p:ph type="sldNum" sz="quarter" idx="12"/>
          </p:nvPr>
        </p:nvSpPr>
        <p:spPr/>
        <p:txBody>
          <a:bodyPr/>
          <a:lstStyle/>
          <a:p>
            <a:fld id="{0FFC7EBF-97EE-4D07-B37B-E38884B03614}" type="slidenum">
              <a:rPr lang="en-US" smtClean="0"/>
              <a:pPr/>
              <a:t>7</a:t>
            </a:fld>
            <a:endParaRPr lang="en-US"/>
          </a:p>
        </p:txBody>
      </p:sp>
    </p:spTree>
    <p:extLst>
      <p:ext uri="{BB962C8B-B14F-4D97-AF65-F5344CB8AC3E}">
        <p14:creationId xmlns:p14="http://schemas.microsoft.com/office/powerpoint/2010/main" val="3341281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1143000"/>
          </a:xfrm>
        </p:spPr>
        <p:txBody>
          <a:bodyPr>
            <a:normAutofit fontScale="90000"/>
          </a:bodyPr>
          <a:lstStyle/>
          <a:p>
            <a:r>
              <a:rPr lang="en-US" dirty="0"/>
              <a:t>The appearance of life on E</a:t>
            </a:r>
            <a:r>
              <a:rPr lang="en-US" dirty="0" smtClean="0"/>
              <a:t>arth</a:t>
            </a:r>
            <a:br>
              <a:rPr lang="en-US" dirty="0" smtClean="0"/>
            </a:br>
            <a:endParaRPr lang="en-US" dirty="0"/>
          </a:p>
        </p:txBody>
      </p:sp>
      <p:sp>
        <p:nvSpPr>
          <p:cNvPr id="6147" name="Rectangle 3"/>
          <p:cNvSpPr>
            <a:spLocks noGrp="1" noChangeArrowheads="1"/>
          </p:cNvSpPr>
          <p:nvPr>
            <p:ph idx="1"/>
          </p:nvPr>
        </p:nvSpPr>
        <p:spPr>
          <a:xfrm>
            <a:off x="228600" y="1600200"/>
            <a:ext cx="8534400" cy="5105400"/>
          </a:xfrm>
          <a:noFill/>
          <a:ln/>
          <a:extLst>
            <a:ext uri="{91240B29-F687-4f45-9708-019B960494DF}">
              <a14:hiddenLine xmlns:a14="http://schemas.microsoft.com/office/drawing/2010/main" w="25400">
                <a:solidFill>
                  <a:schemeClr val="tx1"/>
                </a:solidFill>
                <a:miter lim="800000"/>
                <a:headEnd/>
                <a:tailEnd/>
              </a14:hiddenLine>
            </a:ext>
          </a:extLst>
        </p:spPr>
        <p:txBody>
          <a:bodyPr>
            <a:normAutofit lnSpcReduction="10000"/>
          </a:bodyPr>
          <a:lstStyle/>
          <a:p>
            <a:r>
              <a:rPr lang="en-US" dirty="0"/>
              <a:t>Simple organic </a:t>
            </a:r>
            <a:r>
              <a:rPr lang="en-US" dirty="0" smtClean="0"/>
              <a:t>_______________________ ____________________________________ ______________________ into </a:t>
            </a:r>
            <a:r>
              <a:rPr lang="en-US" dirty="0"/>
              <a:t>the ATM.</a:t>
            </a:r>
          </a:p>
          <a:p>
            <a:r>
              <a:rPr lang="en-US" dirty="0"/>
              <a:t>These gases react with </a:t>
            </a:r>
            <a:r>
              <a:rPr lang="en-US" dirty="0" smtClean="0"/>
              <a:t>______________ radiation </a:t>
            </a:r>
            <a:r>
              <a:rPr lang="en-US" dirty="0"/>
              <a:t>(sun rays) and </a:t>
            </a:r>
            <a:r>
              <a:rPr lang="en-US" dirty="0" smtClean="0"/>
              <a:t>_____________ which </a:t>
            </a:r>
            <a:r>
              <a:rPr lang="en-US" dirty="0"/>
              <a:t>then create complex organic compounds</a:t>
            </a:r>
          </a:p>
          <a:p>
            <a:pPr lvl="1"/>
            <a:r>
              <a:rPr lang="en-US" dirty="0" smtClean="0"/>
              <a:t>______________</a:t>
            </a:r>
            <a:endParaRPr lang="en-US" dirty="0"/>
          </a:p>
          <a:p>
            <a:pPr lvl="1"/>
            <a:r>
              <a:rPr lang="en-US" dirty="0" smtClean="0"/>
              <a:t>______________</a:t>
            </a:r>
            <a:r>
              <a:rPr lang="en-US" dirty="0"/>
              <a:t>		</a:t>
            </a:r>
            <a:r>
              <a:rPr lang="en-US" dirty="0" smtClean="0"/>
              <a:t>               </a:t>
            </a:r>
          </a:p>
          <a:p>
            <a:pPr lvl="1"/>
            <a:r>
              <a:rPr lang="en-US" dirty="0" smtClean="0"/>
              <a:t>_______________</a:t>
            </a:r>
            <a:endParaRPr lang="en-US" dirty="0"/>
          </a:p>
        </p:txBody>
      </p:sp>
      <p:sp>
        <p:nvSpPr>
          <p:cNvPr id="6148" name="Line 4"/>
          <p:cNvSpPr>
            <a:spLocks noChangeShapeType="1"/>
          </p:cNvSpPr>
          <p:nvPr/>
        </p:nvSpPr>
        <p:spPr bwMode="auto">
          <a:xfrm flipH="1" flipV="1">
            <a:off x="4267200" y="5334000"/>
            <a:ext cx="167640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9" name="Line 5"/>
          <p:cNvSpPr>
            <a:spLocks noChangeShapeType="1"/>
          </p:cNvSpPr>
          <p:nvPr/>
        </p:nvSpPr>
        <p:spPr bwMode="auto">
          <a:xfrm flipH="1">
            <a:off x="4572000" y="5791200"/>
            <a:ext cx="1371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0" name="Line 6"/>
          <p:cNvSpPr>
            <a:spLocks noChangeShapeType="1"/>
          </p:cNvSpPr>
          <p:nvPr/>
        </p:nvSpPr>
        <p:spPr bwMode="auto">
          <a:xfrm flipH="1">
            <a:off x="4876800" y="5791200"/>
            <a:ext cx="99060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943600" y="5486400"/>
            <a:ext cx="3200400" cy="477054"/>
          </a:xfrm>
          <a:prstGeom prst="rect">
            <a:avLst/>
          </a:prstGeom>
          <a:noFill/>
        </p:spPr>
        <p:txBody>
          <a:bodyPr wrap="square" rtlCol="0">
            <a:spAutoFit/>
          </a:bodyPr>
          <a:lstStyle/>
          <a:p>
            <a:r>
              <a:rPr lang="en-US" sz="2500" dirty="0" smtClean="0"/>
              <a:t>Essential to Life</a:t>
            </a:r>
            <a:endParaRPr lang="en-US" sz="2500" dirty="0"/>
          </a:p>
        </p:txBody>
      </p:sp>
      <p:sp>
        <p:nvSpPr>
          <p:cNvPr id="3" name="Slide Number Placeholder 2"/>
          <p:cNvSpPr>
            <a:spLocks noGrp="1"/>
          </p:cNvSpPr>
          <p:nvPr>
            <p:ph type="sldNum" sz="quarter" idx="12"/>
          </p:nvPr>
        </p:nvSpPr>
        <p:spPr/>
        <p:txBody>
          <a:bodyPr/>
          <a:lstStyle/>
          <a:p>
            <a:fld id="{0FFC7EBF-97EE-4D07-B37B-E38884B03614}" type="slidenum">
              <a:rPr lang="en-US" smtClean="0"/>
              <a:pPr/>
              <a:t>8</a:t>
            </a:fld>
            <a:endParaRPr lang="en-US"/>
          </a:p>
        </p:txBody>
      </p:sp>
    </p:spTree>
    <p:extLst>
      <p:ext uri="{BB962C8B-B14F-4D97-AF65-F5344CB8AC3E}">
        <p14:creationId xmlns:p14="http://schemas.microsoft.com/office/powerpoint/2010/main" val="1346791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amond(in)">
                                      <p:cBhvr>
                                        <p:cTn id="17" dur="10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 calcmode="lin" valueType="num">
                                      <p:cBhvr additive="base">
                                        <p:cTn id="22"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 calcmode="lin" valueType="num">
                                      <p:cBhvr additive="base">
                                        <p:cTn id="28"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4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1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idx="1"/>
          </p:nvPr>
        </p:nvSpPr>
        <p:spPr/>
        <p:txBody>
          <a:bodyPr/>
          <a:lstStyle/>
          <a:p>
            <a:endParaRPr lang="en-US"/>
          </a:p>
        </p:txBody>
      </p:sp>
      <p:pic>
        <p:nvPicPr>
          <p:cNvPr id="5120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533400"/>
            <a:ext cx="8728734" cy="50307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FFC7EBF-97EE-4D07-B37B-E38884B03614}" type="slidenum">
              <a:rPr lang="en-US" smtClean="0"/>
              <a:pPr/>
              <a:t>9</a:t>
            </a:fld>
            <a:endParaRPr lang="en-US"/>
          </a:p>
        </p:txBody>
      </p:sp>
    </p:spTree>
    <p:extLst>
      <p:ext uri="{BB962C8B-B14F-4D97-AF65-F5344CB8AC3E}">
        <p14:creationId xmlns:p14="http://schemas.microsoft.com/office/powerpoint/2010/main" val="29938378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6376</TotalTime>
  <Words>1938</Words>
  <Application>Microsoft Macintosh PowerPoint</Application>
  <PresentationFormat>On-screen Show (4:3)</PresentationFormat>
  <Paragraphs>271</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STUDYING THE HISTORY OF LIFE</vt:lpstr>
      <vt:lpstr>The origin of life- early ideas</vt:lpstr>
      <vt:lpstr>Examples of Spontaneous Generation </vt:lpstr>
      <vt:lpstr>PowerPoint Presentation</vt:lpstr>
      <vt:lpstr>PowerPoint Presentation</vt:lpstr>
      <vt:lpstr>Biogenesis</vt:lpstr>
      <vt:lpstr>The Origin of Life Theory</vt:lpstr>
      <vt:lpstr>The appearance of life on Earth </vt:lpstr>
      <vt:lpstr>PowerPoint Presentation</vt:lpstr>
      <vt:lpstr>Miller and Urey</vt:lpstr>
      <vt:lpstr>How do you go from just ingredients for life, to life?</vt:lpstr>
      <vt:lpstr>Fox’s Thermal Model </vt:lpstr>
      <vt:lpstr>Evidence?</vt:lpstr>
      <vt:lpstr>Radioactivity</vt:lpstr>
      <vt:lpstr>Radioactive Dating</vt:lpstr>
      <vt:lpstr>Radioactive Dating in Living Things</vt:lpstr>
      <vt:lpstr>Determining Half Lives</vt:lpstr>
      <vt:lpstr>The First sign of life</vt:lpstr>
      <vt:lpstr>So how did Eukaryotes evolve?</vt:lpstr>
      <vt:lpstr>PowerPoint Presentation</vt:lpstr>
      <vt:lpstr>Evidence that supports mitochondria and chloroplast descending from bacteria-</vt:lpstr>
      <vt:lpstr>Fossils</vt:lpstr>
      <vt:lpstr>What can fossils tell us?</vt:lpstr>
      <vt:lpstr>The Fossil Record</vt:lpstr>
      <vt:lpstr>Types of Fossils</vt:lpstr>
      <vt:lpstr>Types of Fossils</vt:lpstr>
      <vt:lpstr>Geologic Time Scale</vt:lpstr>
      <vt:lpstr>Geologic Time Scale</vt:lpstr>
      <vt:lpstr>Geologic Time Scale</vt:lpstr>
      <vt:lpstr>PowerPoint Presentation</vt:lpstr>
      <vt:lpstr>PowerPoint Presentation</vt:lpstr>
      <vt:lpstr>Periods within Paleozoic</vt:lpstr>
      <vt:lpstr>Periods with Paleozoic</vt:lpstr>
      <vt:lpstr>Periods within the Paleozoic</vt:lpstr>
      <vt:lpstr>Geologic Time Scale</vt:lpstr>
      <vt:lpstr>Periods of the Mesozoic </vt:lpstr>
      <vt:lpstr>Periods within the Mesozoic</vt:lpstr>
      <vt:lpstr>Periods of the Mesozoic</vt:lpstr>
      <vt:lpstr>Geologic Time Scale   </vt:lpstr>
      <vt:lpstr>Periods of the Cenozoic</vt:lpstr>
      <vt:lpstr>Periods of the Cenozoic</vt:lpstr>
      <vt:lpstr>PowerPoint Presentation</vt:lpstr>
      <vt:lpstr>Geological Strata</vt:lpstr>
      <vt:lpstr>Geological Strata </vt:lpstr>
    </vt:vector>
  </TitlesOfParts>
  <Company>Westfield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 history of life</dc:title>
  <dc:creator> </dc:creator>
  <cp:lastModifiedBy>Vanessa Jason</cp:lastModifiedBy>
  <cp:revision>108</cp:revision>
  <dcterms:created xsi:type="dcterms:W3CDTF">2010-04-29T14:12:18Z</dcterms:created>
  <dcterms:modified xsi:type="dcterms:W3CDTF">2015-06-25T23:47:31Z</dcterms:modified>
</cp:coreProperties>
</file>